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05" r:id="rId3"/>
    <p:sldMasterId id="2147483693" r:id="rId4"/>
    <p:sldMasterId id="2147483696" r:id="rId5"/>
    <p:sldMasterId id="2147483708" r:id="rId6"/>
    <p:sldMasterId id="2147483713" r:id="rId7"/>
    <p:sldMasterId id="2147483718" r:id="rId8"/>
    <p:sldMasterId id="2147483721" r:id="rId9"/>
    <p:sldMasterId id="2147483737" r:id="rId10"/>
    <p:sldMasterId id="2147483753" r:id="rId11"/>
    <p:sldMasterId id="2147483759" r:id="rId12"/>
  </p:sldMasterIdLst>
  <p:notesMasterIdLst>
    <p:notesMasterId r:id="rId33"/>
  </p:notesMasterIdLst>
  <p:sldIdLst>
    <p:sldId id="2085849487" r:id="rId13"/>
    <p:sldId id="2085849546" r:id="rId14"/>
    <p:sldId id="2452" r:id="rId15"/>
    <p:sldId id="2433" r:id="rId16"/>
    <p:sldId id="2460" r:id="rId17"/>
    <p:sldId id="2459" r:id="rId18"/>
    <p:sldId id="2454" r:id="rId19"/>
    <p:sldId id="2468" r:id="rId20"/>
    <p:sldId id="2453" r:id="rId21"/>
    <p:sldId id="2461" r:id="rId22"/>
    <p:sldId id="2455" r:id="rId23"/>
    <p:sldId id="2467" r:id="rId24"/>
    <p:sldId id="2463" r:id="rId25"/>
    <p:sldId id="2085849547" r:id="rId26"/>
    <p:sldId id="2418" r:id="rId27"/>
    <p:sldId id="2464" r:id="rId28"/>
    <p:sldId id="2426" r:id="rId29"/>
    <p:sldId id="2450" r:id="rId30"/>
    <p:sldId id="2431" r:id="rId31"/>
    <p:sldId id="243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2EDC0D-1316-DAFE-61DA-AFF795D3C950}" name="Kristal Padilla" initials="KP" userId="S::kristal@ccleague.org::7b6baac6-079f-462c-abf2-f7c92ba819dc" providerId="AD"/>
  <p188:author id="{02496910-B03C-B2B0-EC47-3036AEB7993E}" name="Guest User" initials="GU" userId="S::urn:spo:anon#8dbc439bddad59acc6e70df1ed10f8599c6fe0e85840b7c99fae5ed69fec951c::" providerId="AD"/>
  <p188:author id="{14FD6830-B531-9F22-B951-32DC6877006B}" name="Andrew Martinez" initials="" userId="S::amartinez@ccleague.org::87de3056-e014-4729-bfd8-1a228cecd181" providerId="AD"/>
  <p188:author id="{FE4DFA38-9CF9-03C7-F73E-6CDDD427DFA7}" name="Nune Garipian" initials="NG" userId="S::nune@ccleague.org::8a11ac2a-11bd-40ae-93aa-27bf62f70b85" providerId="AD"/>
  <p188:author id="{CC382D58-C7E3-5851-9666-F86B5D321B55}" name="Guest User" initials="GU" userId="S::urn:spo:anon#f589a414d4df9453f8b48f33b947d8c6dc3c680e1bb8102a3186f0c7f07dae9d::" providerId="AD"/>
  <p188:author id="{01B245B6-A4F8-D4BC-31D0-4791A3923A88}" name="Kristal Padilla" initials="" userId="S::Kristal@ccleague.org::7b6baac6-079f-462c-abf2-f7c92ba819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F43"/>
    <a:srgbClr val="02A8A8"/>
    <a:srgbClr val="548135"/>
    <a:srgbClr val="67AE5F"/>
    <a:srgbClr val="66AF60"/>
    <a:srgbClr val="8FEAE0"/>
    <a:srgbClr val="8FABDD"/>
    <a:srgbClr val="B8890B"/>
    <a:srgbClr val="CD5E7F"/>
    <a:srgbClr val="E98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12" d="100"/>
          <a:sy n="112" d="100"/>
        </p:scale>
        <p:origin x="6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678F7-2C84-974F-BEC2-FDFCB6A701B8}" type="datetimeFigureOut">
              <a:rPr lang="en-US" smtClean="0"/>
              <a:t>7/9/25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4E491-C1F6-9243-AB0E-CF08E03E684B}" type="slidenum">
              <a:rPr lang="en-US" smtClean="0"/>
              <a:t>‹#›</a:t>
            </a:fld>
            <a:endParaRPr lang="en-US"/>
          </a:p>
        </p:txBody>
      </p:sp>
    </p:spTree>
    <p:extLst>
      <p:ext uri="{BB962C8B-B14F-4D97-AF65-F5344CB8AC3E}">
        <p14:creationId xmlns:p14="http://schemas.microsoft.com/office/powerpoint/2010/main" val="78188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F2A63-A8E8-7248-6110-8446BEC5B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ED88B-043B-D141-CEB9-DA37BEB8F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68D37-94F9-1C81-E2CD-A6BE3555A3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Speaker: Andy</a:t>
            </a:r>
          </a:p>
          <a:p>
            <a:endParaRPr lang="en-US"/>
          </a:p>
        </p:txBody>
      </p:sp>
      <p:sp>
        <p:nvSpPr>
          <p:cNvPr id="4" name="Slide Number Placeholder 3">
            <a:extLst>
              <a:ext uri="{FF2B5EF4-FFF2-40B4-BE49-F238E27FC236}">
                <a16:creationId xmlns:a16="http://schemas.microsoft.com/office/drawing/2014/main" id="{C16B4D57-144B-3A62-3773-2F153F715D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4E491-C1F6-9243-AB0E-CF08E03E68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65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6F28-7BDA-2441-8181-DABA2569882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66AF762-0C16-D949-9989-8609BBA6D594}"/>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9136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1F25-6F0F-0646-8238-F924930C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FF0AF81-F4D1-DD4E-996E-10FDC7765063}"/>
              </a:ext>
            </a:extLst>
          </p:cNvPr>
          <p:cNvSpPr>
            <a:spLocks noGrp="1"/>
          </p:cNvSpPr>
          <p:nvPr>
            <p:ph idx="1"/>
          </p:nvPr>
        </p:nvSpPr>
        <p:spPr>
          <a:xfrm>
            <a:off x="838200" y="2113613"/>
            <a:ext cx="10515600" cy="406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863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829D-33DC-054D-8D6F-70E591BA7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A808B-C3B7-5344-A84F-C0103495C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25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0B61-4511-4D43-B854-A73725B217F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5E80A85-330B-3844-A1E6-CD405E0DB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78672-7B42-D842-A87C-B0036D436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20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FA5-AF74-7544-8EF8-058C75121ACE}"/>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54778EF-16EB-EF41-9C2B-89083CBE7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42C66C-2E20-D945-9CBB-3798578CF7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9DC75-4BF3-5145-8B27-A5499FA8E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E5DAD-0D5D-3D44-AF6E-AC4BBA6571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90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F75A-26B2-A24A-8617-A1F80DCFC859}"/>
              </a:ext>
            </a:extLst>
          </p:cNvPr>
          <p:cNvSpPr>
            <a:spLocks noGrp="1"/>
          </p:cNvSpPr>
          <p:nvPr>
            <p:ph type="title"/>
          </p:nvPr>
        </p:nvSpPr>
        <p:spPr>
          <a:xfrm>
            <a:off x="836612" y="187325"/>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FABAE5-B062-924B-A68A-A6C6173892E9}"/>
              </a:ext>
            </a:extLst>
          </p:cNvPr>
          <p:cNvSpPr>
            <a:spLocks noGrp="1"/>
          </p:cNvSpPr>
          <p:nvPr>
            <p:ph idx="1"/>
          </p:nvPr>
        </p:nvSpPr>
        <p:spPr>
          <a:xfrm>
            <a:off x="5183188" y="2057399"/>
            <a:ext cx="6172200" cy="4238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2A2E1-B139-604C-BCB8-90DF5CF279F3}"/>
              </a:ext>
            </a:extLst>
          </p:cNvPr>
          <p:cNvSpPr>
            <a:spLocks noGrp="1"/>
          </p:cNvSpPr>
          <p:nvPr>
            <p:ph type="body" sz="half" idx="2"/>
          </p:nvPr>
        </p:nvSpPr>
        <p:spPr>
          <a:xfrm>
            <a:off x="839788" y="2057400"/>
            <a:ext cx="3932237" cy="4238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03647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B12C-F0FF-7040-BF0C-E04AC5C16B97}"/>
              </a:ext>
            </a:extLst>
          </p:cNvPr>
          <p:cNvSpPr>
            <a:spLocks noGrp="1"/>
          </p:cNvSpPr>
          <p:nvPr>
            <p:ph type="title"/>
          </p:nvPr>
        </p:nvSpPr>
        <p:spPr>
          <a:xfrm>
            <a:off x="836612" y="187325"/>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41647B0B-557B-444C-AD8A-5C11AFDEA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F557BBF-3DB0-8843-8113-15207A7D7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4ABADC-E340-3744-A9B2-678EC3CFD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F101F-8E02-494B-BDCF-5EB2278B1209}"/>
              </a:ext>
            </a:extLst>
          </p:cNvPr>
          <p:cNvSpPr>
            <a:spLocks noGrp="1"/>
          </p:cNvSpPr>
          <p:nvPr>
            <p:ph type="dt" sz="half" idx="10"/>
          </p:nvPr>
        </p:nvSpPr>
        <p:spPr/>
        <p:txBody>
          <a:bodyPr/>
          <a:lstStyle/>
          <a:p>
            <a:fld id="{79CE0646-1D75-934E-A382-837718B20580}" type="datetimeFigureOut">
              <a:rPr lang="en-US" smtClean="0"/>
              <a:t>7/9/25</a:t>
            </a:fld>
            <a:endParaRPr lang="en-US"/>
          </a:p>
        </p:txBody>
      </p:sp>
      <p:sp>
        <p:nvSpPr>
          <p:cNvPr id="5" name="Footer Placeholder 4">
            <a:extLst>
              <a:ext uri="{FF2B5EF4-FFF2-40B4-BE49-F238E27FC236}">
                <a16:creationId xmlns:a16="http://schemas.microsoft.com/office/drawing/2014/main" id="{7878F60A-9698-1C4D-BB0B-53A3DFECD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B41C4-C908-4B45-A243-967A3F6DA56D}"/>
              </a:ext>
            </a:extLst>
          </p:cNvPr>
          <p:cNvSpPr>
            <a:spLocks noGrp="1"/>
          </p:cNvSpPr>
          <p:nvPr>
            <p:ph type="sldNum" sz="quarter" idx="12"/>
          </p:nvPr>
        </p:nvSpPr>
        <p:spPr/>
        <p:txBody>
          <a:bodyPr/>
          <a:lstStyle/>
          <a:p>
            <a:fld id="{62F847D4-6D26-D249-BE31-7517485670D9}" type="slidenum">
              <a:rPr lang="en-US" smtClean="0"/>
              <a:t>‹#›</a:t>
            </a:fld>
            <a:endParaRPr lang="en-US"/>
          </a:p>
        </p:txBody>
      </p:sp>
    </p:spTree>
    <p:extLst>
      <p:ext uri="{BB962C8B-B14F-4D97-AF65-F5344CB8AC3E}">
        <p14:creationId xmlns:p14="http://schemas.microsoft.com/office/powerpoint/2010/main" val="2027427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C105-CFFD-2641-93B2-B19CBB13DFDA}"/>
              </a:ext>
            </a:extLst>
          </p:cNvPr>
          <p:cNvSpPr>
            <a:spLocks noGrp="1"/>
          </p:cNvSpPr>
          <p:nvPr>
            <p:ph type="title"/>
          </p:nvPr>
        </p:nvSpPr>
        <p:spPr>
          <a:xfrm>
            <a:off x="838200" y="1622281"/>
            <a:ext cx="5853545" cy="1600200"/>
          </a:xfrm>
        </p:spPr>
        <p:txBody>
          <a:bodyPr anchor="b">
            <a:noAutofit/>
          </a:bodyPr>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5628269-869E-2B4A-8D19-D7C9E34E2427}"/>
              </a:ext>
            </a:extLst>
          </p:cNvPr>
          <p:cNvSpPr>
            <a:spLocks noGrp="1"/>
          </p:cNvSpPr>
          <p:nvPr>
            <p:ph type="pic" idx="1"/>
          </p:nvPr>
        </p:nvSpPr>
        <p:spPr>
          <a:xfrm>
            <a:off x="7538461" y="465138"/>
            <a:ext cx="4334884" cy="540385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24592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0272-C289-2141-868F-EFCE3CF48C36}"/>
              </a:ext>
            </a:extLst>
          </p:cNvPr>
          <p:cNvSpPr>
            <a:spLocks noGrp="1"/>
          </p:cNvSpPr>
          <p:nvPr>
            <p:ph type="ctrTitle"/>
          </p:nvPr>
        </p:nvSpPr>
        <p:spPr>
          <a:xfrm>
            <a:off x="1524000" y="1122363"/>
            <a:ext cx="9144000" cy="2387600"/>
          </a:xfrm>
        </p:spPr>
        <p:txBody>
          <a:bodyPr anchor="b">
            <a:noAutofit/>
          </a:bodyP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A2A8E93-513B-1546-9FEC-E8C04337FD26}"/>
              </a:ext>
            </a:extLst>
          </p:cNvPr>
          <p:cNvSpPr>
            <a:spLocks noGrp="1"/>
          </p:cNvSpPr>
          <p:nvPr>
            <p:ph type="subTitle" idx="1"/>
          </p:nvPr>
        </p:nvSpPr>
        <p:spPr>
          <a:xfrm>
            <a:off x="1524000" y="3602038"/>
            <a:ext cx="9144000" cy="16557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8698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EA60-DBBE-A54A-AE2B-1EBB4F51255D}"/>
              </a:ext>
            </a:extLst>
          </p:cNvPr>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01F374-ACE2-7948-9501-74A8E09ABB0E}"/>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5335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83A6-33F9-2747-83ED-99E5903E420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B475F8-5603-1A4D-9F54-C9773CCF9FA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369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6992" y="1122363"/>
            <a:ext cx="5437632"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316992" y="3602038"/>
            <a:ext cx="5437632"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422212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096" y="279783"/>
            <a:ext cx="5404104" cy="1325563"/>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87096" y="1825625"/>
            <a:ext cx="5404104" cy="4351338"/>
          </a:xfrm>
        </p:spPr>
        <p:txBody>
          <a:bodyPr/>
          <a:lstStyle>
            <a:lvl1pPr marL="0" indent="0">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Tree>
    <p:extLst>
      <p:ext uri="{BB962C8B-B14F-4D97-AF65-F5344CB8AC3E}">
        <p14:creationId xmlns:p14="http://schemas.microsoft.com/office/powerpoint/2010/main" val="2079737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15A1-CD42-AD48-AC9A-1EE83DD4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A7B76E-3113-F046-B418-999DE4D51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6260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1F25-6F0F-0646-8238-F924930C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FF0AF81-F4D1-DD4E-996E-10FDC7765063}"/>
              </a:ext>
            </a:extLst>
          </p:cNvPr>
          <p:cNvSpPr>
            <a:spLocks noGrp="1"/>
          </p:cNvSpPr>
          <p:nvPr>
            <p:ph idx="1"/>
          </p:nvPr>
        </p:nvSpPr>
        <p:spPr>
          <a:xfrm>
            <a:off x="838200" y="2113613"/>
            <a:ext cx="10515600" cy="406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199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829D-33DC-054D-8D6F-70E591BA7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A808B-C3B7-5344-A84F-C0103495C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6549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0B61-4511-4D43-B854-A73725B217F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5E80A85-330B-3844-A1E6-CD405E0DB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78672-7B42-D842-A87C-B0036D436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9063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FA5-AF74-7544-8EF8-058C75121ACE}"/>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54778EF-16EB-EF41-9C2B-89083CBE7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42C66C-2E20-D945-9CBB-3798578CF7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9DC75-4BF3-5145-8B27-A5499FA8E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E5DAD-0D5D-3D44-AF6E-AC4BBA6571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490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F75A-26B2-A24A-8617-A1F80DCFC859}"/>
              </a:ext>
            </a:extLst>
          </p:cNvPr>
          <p:cNvSpPr>
            <a:spLocks noGrp="1"/>
          </p:cNvSpPr>
          <p:nvPr>
            <p:ph type="title"/>
          </p:nvPr>
        </p:nvSpPr>
        <p:spPr>
          <a:xfrm>
            <a:off x="836612" y="187325"/>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FABAE5-B062-924B-A68A-A6C6173892E9}"/>
              </a:ext>
            </a:extLst>
          </p:cNvPr>
          <p:cNvSpPr>
            <a:spLocks noGrp="1"/>
          </p:cNvSpPr>
          <p:nvPr>
            <p:ph idx="1"/>
          </p:nvPr>
        </p:nvSpPr>
        <p:spPr>
          <a:xfrm>
            <a:off x="5183188" y="2057399"/>
            <a:ext cx="6172200" cy="4238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2A2E1-B139-604C-BCB8-90DF5CF279F3}"/>
              </a:ext>
            </a:extLst>
          </p:cNvPr>
          <p:cNvSpPr>
            <a:spLocks noGrp="1"/>
          </p:cNvSpPr>
          <p:nvPr>
            <p:ph type="body" sz="half" idx="2"/>
          </p:nvPr>
        </p:nvSpPr>
        <p:spPr>
          <a:xfrm>
            <a:off x="839788" y="2057400"/>
            <a:ext cx="3932237" cy="4238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7575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B12C-F0FF-7040-BF0C-E04AC5C16B97}"/>
              </a:ext>
            </a:extLst>
          </p:cNvPr>
          <p:cNvSpPr>
            <a:spLocks noGrp="1"/>
          </p:cNvSpPr>
          <p:nvPr>
            <p:ph type="title"/>
          </p:nvPr>
        </p:nvSpPr>
        <p:spPr>
          <a:xfrm>
            <a:off x="836612" y="187325"/>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41647B0B-557B-444C-AD8A-5C11AFDEA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F557BBF-3DB0-8843-8113-15207A7D7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79299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48855D-B127-5F4C-B48B-0203FE853EF4}"/>
              </a:ext>
            </a:extLst>
          </p:cNvPr>
          <p:cNvSpPr>
            <a:spLocks noGrp="1"/>
          </p:cNvSpPr>
          <p:nvPr>
            <p:ph type="dt" sz="half" idx="10"/>
          </p:nvPr>
        </p:nvSpPr>
        <p:spPr/>
        <p:txBody>
          <a:bodyPr/>
          <a:lstStyle/>
          <a:p>
            <a:fld id="{2593CC62-7879-C949-8028-954F2D3B273D}" type="datetimeFigureOut">
              <a:rPr lang="en-US" smtClean="0"/>
              <a:t>7/9/25</a:t>
            </a:fld>
            <a:endParaRPr lang="en-US"/>
          </a:p>
        </p:txBody>
      </p:sp>
      <p:sp>
        <p:nvSpPr>
          <p:cNvPr id="3" name="Footer Placeholder 2">
            <a:extLst>
              <a:ext uri="{FF2B5EF4-FFF2-40B4-BE49-F238E27FC236}">
                <a16:creationId xmlns:a16="http://schemas.microsoft.com/office/drawing/2014/main" id="{57C179B6-BEBF-DC45-8473-751383D864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B6587D-D0E2-9848-98AA-4E12FF2ACB96}"/>
              </a:ext>
            </a:extLst>
          </p:cNvPr>
          <p:cNvSpPr>
            <a:spLocks noGrp="1"/>
          </p:cNvSpPr>
          <p:nvPr>
            <p:ph type="sldNum" sz="quarter" idx="12"/>
          </p:nvPr>
        </p:nvSpPr>
        <p:spPr/>
        <p:txBody>
          <a:bodyPr/>
          <a:lstStyle/>
          <a:p>
            <a:fld id="{20E6EC39-1D92-8245-9919-73C2C7534C13}" type="slidenum">
              <a:rPr lang="en-US" smtClean="0"/>
              <a:t>‹#›</a:t>
            </a:fld>
            <a:endParaRPr lang="en-US"/>
          </a:p>
        </p:txBody>
      </p:sp>
    </p:spTree>
    <p:extLst>
      <p:ext uri="{BB962C8B-B14F-4D97-AF65-F5344CB8AC3E}">
        <p14:creationId xmlns:p14="http://schemas.microsoft.com/office/powerpoint/2010/main" val="357267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4AED-7D6D-B448-95A7-FEB79A432C7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A360D7-8B57-284C-BD97-0B282C0FC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1361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CDD9-DADE-7149-8CCF-C98B8A4E8876}"/>
              </a:ext>
            </a:extLst>
          </p:cNvPr>
          <p:cNvSpPr>
            <a:spLocks noGrp="1"/>
          </p:cNvSpPr>
          <p:nvPr>
            <p:ph type="title"/>
          </p:nvPr>
        </p:nvSpPr>
        <p:spPr>
          <a:xfrm>
            <a:off x="2908092" y="365125"/>
            <a:ext cx="8445708" cy="1325563"/>
          </a:xfrm>
        </p:spPr>
        <p:txBody>
          <a:bodyPr>
            <a:noAutofit/>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C963EB6-49D6-554C-BF8E-2F9DF44C5A38}"/>
              </a:ext>
            </a:extLst>
          </p:cNvPr>
          <p:cNvSpPr>
            <a:spLocks noGrp="1"/>
          </p:cNvSpPr>
          <p:nvPr>
            <p:ph idx="1"/>
          </p:nvPr>
        </p:nvSpPr>
        <p:spPr>
          <a:xfrm>
            <a:off x="838200" y="2158583"/>
            <a:ext cx="10515600" cy="401837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659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D6B6-A428-3B4C-B60D-A4CE2C17AF5B}"/>
              </a:ext>
            </a:extLst>
          </p:cNvPr>
          <p:cNvSpPr>
            <a:spLocks noGrp="1"/>
          </p:cNvSpPr>
          <p:nvPr>
            <p:ph type="title"/>
          </p:nvPr>
        </p:nvSpPr>
        <p:spPr>
          <a:xfrm>
            <a:off x="831850" y="1709738"/>
            <a:ext cx="10515600" cy="2852737"/>
          </a:xfrm>
        </p:spPr>
        <p:txBody>
          <a:bodyPr anchor="b">
            <a:no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50F862-3131-8641-8668-072C47FCC6F9}"/>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22135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BE36-ED25-8248-98ED-1CE7C13ED415}"/>
              </a:ext>
            </a:extLst>
          </p:cNvPr>
          <p:cNvSpPr>
            <a:spLocks noGrp="1"/>
          </p:cNvSpPr>
          <p:nvPr>
            <p:ph type="title"/>
          </p:nvPr>
        </p:nvSpPr>
        <p:spPr>
          <a:xfrm>
            <a:off x="2878110" y="365125"/>
            <a:ext cx="8475689" cy="1325563"/>
          </a:xfrm>
        </p:spPr>
        <p:txBody>
          <a:bodyPr>
            <a:noAutofit/>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813BA37-3FE2-EF4D-88B7-59687CF02608}"/>
              </a:ext>
            </a:extLst>
          </p:cNvPr>
          <p:cNvSpPr>
            <a:spLocks noGrp="1"/>
          </p:cNvSpPr>
          <p:nvPr>
            <p:ph sz="half" idx="1"/>
          </p:nvPr>
        </p:nvSpPr>
        <p:spPr>
          <a:xfrm>
            <a:off x="838199" y="2141537"/>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7191A-060C-2147-898C-08D2ED76B6D5}"/>
              </a:ext>
            </a:extLst>
          </p:cNvPr>
          <p:cNvSpPr>
            <a:spLocks noGrp="1"/>
          </p:cNvSpPr>
          <p:nvPr>
            <p:ph sz="half" idx="2"/>
          </p:nvPr>
        </p:nvSpPr>
        <p:spPr>
          <a:xfrm>
            <a:off x="6172199" y="2141537"/>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01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EC64-727E-344A-91D8-73F4603540EB}"/>
              </a:ext>
            </a:extLst>
          </p:cNvPr>
          <p:cNvSpPr>
            <a:spLocks noGrp="1"/>
          </p:cNvSpPr>
          <p:nvPr>
            <p:ph type="title"/>
          </p:nvPr>
        </p:nvSpPr>
        <p:spPr>
          <a:xfrm>
            <a:off x="1079630" y="1918741"/>
            <a:ext cx="3932237" cy="1322882"/>
          </a:xfrm>
        </p:spPr>
        <p:txBody>
          <a:bodyPr anchor="b">
            <a:no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9A4132-2897-C44F-B613-D74A29AD6F10}"/>
              </a:ext>
            </a:extLst>
          </p:cNvPr>
          <p:cNvSpPr>
            <a:spLocks noGrp="1"/>
          </p:cNvSpPr>
          <p:nvPr>
            <p:ph type="pic" idx="1"/>
          </p:nvPr>
        </p:nvSpPr>
        <p:spPr>
          <a:xfrm>
            <a:off x="5468001" y="1918741"/>
            <a:ext cx="6172200" cy="4616867"/>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3900C-8715-454F-BF9F-DDC39F512BDB}"/>
              </a:ext>
            </a:extLst>
          </p:cNvPr>
          <p:cNvSpPr>
            <a:spLocks noGrp="1"/>
          </p:cNvSpPr>
          <p:nvPr>
            <p:ph type="body" sz="half" idx="2"/>
          </p:nvPr>
        </p:nvSpPr>
        <p:spPr>
          <a:xfrm>
            <a:off x="1079630" y="3357693"/>
            <a:ext cx="3932237" cy="317791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1715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3C25-C5BB-9146-B903-7988F3215B11}"/>
              </a:ext>
            </a:extLst>
          </p:cNvPr>
          <p:cNvSpPr>
            <a:spLocks noGrp="1"/>
          </p:cNvSpPr>
          <p:nvPr>
            <p:ph type="ctrTitle"/>
          </p:nvPr>
        </p:nvSpPr>
        <p:spPr>
          <a:xfrm>
            <a:off x="1524000" y="1122363"/>
            <a:ext cx="9144000" cy="2387600"/>
          </a:xfrm>
        </p:spPr>
        <p:txBody>
          <a:bodyPr anchor="b">
            <a:no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78C4FA-B3BA-F740-AEA9-B40DEAEF0ABA}"/>
              </a:ext>
            </a:extLst>
          </p:cNvPr>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87053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5870-C013-8846-8228-9645C56BA006}"/>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611BAC4-2933-BA41-930D-2B0BF0900390}"/>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541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74C1-E0AC-2A4B-88B9-0A22EBE59203}"/>
              </a:ext>
            </a:extLst>
          </p:cNvPr>
          <p:cNvSpPr>
            <a:spLocks noGrp="1"/>
          </p:cNvSpPr>
          <p:nvPr>
            <p:ph type="title"/>
          </p:nvPr>
        </p:nvSpPr>
        <p:spPr>
          <a:xfrm>
            <a:off x="831850" y="1709738"/>
            <a:ext cx="10515600" cy="2852737"/>
          </a:xfrm>
        </p:spPr>
        <p:txBody>
          <a:bodyPr anchor="b">
            <a:no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50A818-542E-664B-9DE5-2334A9232E54}"/>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6160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2041-0840-9341-BCC2-2C6856721E05}"/>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0BA808F4-254E-B144-AFA5-84FB03525B92}"/>
              </a:ext>
            </a:extLst>
          </p:cNvPr>
          <p:cNvSpPr>
            <a:spLocks noGrp="1"/>
          </p:cNvSpPr>
          <p:nvPr>
            <p:ph sz="half" idx="1"/>
          </p:nvPr>
        </p:nvSpPr>
        <p:spPr>
          <a:xfrm>
            <a:off x="838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B3A95-F566-5648-9076-21A414B5508D}"/>
              </a:ext>
            </a:extLst>
          </p:cNvPr>
          <p:cNvSpPr>
            <a:spLocks noGrp="1"/>
          </p:cNvSpPr>
          <p:nvPr>
            <p:ph sz="half" idx="2"/>
          </p:nvPr>
        </p:nvSpPr>
        <p:spPr>
          <a:xfrm>
            <a:off x="6172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9135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FA4A-02B3-8E46-AB1C-8579A182E4F6}"/>
              </a:ext>
            </a:extLst>
          </p:cNvPr>
          <p:cNvSpPr>
            <a:spLocks noGrp="1"/>
          </p:cNvSpPr>
          <p:nvPr>
            <p:ph type="title"/>
          </p:nvPr>
        </p:nvSpPr>
        <p:spPr>
          <a:xfrm>
            <a:off x="7777741" y="727075"/>
            <a:ext cx="3932237" cy="1600200"/>
          </a:xfr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F63AB1-1325-334F-83E4-F3C00E006AED}"/>
              </a:ext>
            </a:extLst>
          </p:cNvPr>
          <p:cNvSpPr>
            <a:spLocks noGrp="1"/>
          </p:cNvSpPr>
          <p:nvPr>
            <p:ph idx="1"/>
          </p:nvPr>
        </p:nvSpPr>
        <p:spPr>
          <a:xfrm>
            <a:off x="581890" y="727075"/>
            <a:ext cx="6165273" cy="5403850"/>
          </a:xfrm>
        </p:spPr>
        <p:txBody>
          <a:bodyPr>
            <a:no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5111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C105-CFFD-2641-93B2-B19CBB13DFDA}"/>
              </a:ext>
            </a:extLst>
          </p:cNvPr>
          <p:cNvSpPr>
            <a:spLocks noGrp="1"/>
          </p:cNvSpPr>
          <p:nvPr>
            <p:ph type="title"/>
          </p:nvPr>
        </p:nvSpPr>
        <p:spPr>
          <a:xfrm>
            <a:off x="838200" y="1622281"/>
            <a:ext cx="5853545" cy="1600200"/>
          </a:xfrm>
        </p:spPr>
        <p:txBody>
          <a:bodyPr anchor="b">
            <a:noAutofit/>
          </a:bodyPr>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5628269-869E-2B4A-8D19-D7C9E34E2427}"/>
              </a:ext>
            </a:extLst>
          </p:cNvPr>
          <p:cNvSpPr>
            <a:spLocks noGrp="1"/>
          </p:cNvSpPr>
          <p:nvPr>
            <p:ph type="pic" idx="1"/>
          </p:nvPr>
        </p:nvSpPr>
        <p:spPr>
          <a:xfrm>
            <a:off x="7538461" y="465138"/>
            <a:ext cx="4334884" cy="540385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6541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7AAC-666D-8549-9ECE-8F1D85E9FC7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4893B88-89DE-3843-81D5-D3208E86E573}"/>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1A75D-AC1E-E448-BCED-0AA1BEC4DC1D}"/>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335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9261-2A46-C14C-BC90-D3584A81A3E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49FF9A7-BE05-264C-AEB3-CEB599AF95C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17624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D563-EB6A-E94B-92EE-34626B4ABBF0}"/>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662C925-A5C8-104E-84DE-8F995EB93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2864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6522D2-E816-C44A-B7AD-E23137741403}" type="datetimeFigureOut">
              <a:rPr lang="en-US" smtClean="0"/>
              <a:t>7/9/25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5E40C-3E3C-6A46-BD78-C1BDCC89D36D}" type="slidenum">
              <a:rPr lang="en-US" smtClean="0"/>
              <a:t>‹#›</a:t>
            </a:fld>
            <a:endParaRPr lang="en-US"/>
          </a:p>
        </p:txBody>
      </p:sp>
      <p:sp>
        <p:nvSpPr>
          <p:cNvPr id="8" name="Title 1">
            <a:extLst>
              <a:ext uri="{FF2B5EF4-FFF2-40B4-BE49-F238E27FC236}">
                <a16:creationId xmlns:a16="http://schemas.microsoft.com/office/drawing/2014/main" id="{B955CA1B-33F1-B4C1-51D7-3ADCF2E8008D}"/>
              </a:ext>
            </a:extLst>
          </p:cNvPr>
          <p:cNvSpPr txBox="1">
            <a:spLocks/>
          </p:cNvSpPr>
          <p:nvPr userDrawn="1"/>
        </p:nvSpPr>
        <p:spPr>
          <a:xfrm>
            <a:off x="2462573" y="305293"/>
            <a:ext cx="96395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p>
        </p:txBody>
      </p:sp>
      <p:sp>
        <p:nvSpPr>
          <p:cNvPr id="9" name="Rectangle 8">
            <a:extLst>
              <a:ext uri="{FF2B5EF4-FFF2-40B4-BE49-F238E27FC236}">
                <a16:creationId xmlns:a16="http://schemas.microsoft.com/office/drawing/2014/main" id="{CD7C8FD1-65F8-5A6A-2D80-AB0A81E66208}"/>
              </a:ext>
            </a:extLst>
          </p:cNvPr>
          <p:cNvSpPr/>
          <p:nvPr userDrawn="1"/>
        </p:nvSpPr>
        <p:spPr>
          <a:xfrm>
            <a:off x="2372710" y="0"/>
            <a:ext cx="9819290" cy="20316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A3AE1AE-40A3-DE8F-48F2-D79DC1C1B30F}"/>
              </a:ext>
            </a:extLst>
          </p:cNvPr>
          <p:cNvPicPr>
            <a:picLocks noChangeAspect="1"/>
          </p:cNvPicPr>
          <p:nvPr userDrawn="1"/>
        </p:nvPicPr>
        <p:blipFill>
          <a:blip r:embed="rId2"/>
          <a:stretch>
            <a:fillRect/>
          </a:stretch>
        </p:blipFill>
        <p:spPr>
          <a:xfrm>
            <a:off x="226019" y="136988"/>
            <a:ext cx="1934366" cy="1889839"/>
          </a:xfrm>
          <a:prstGeom prst="rect">
            <a:avLst/>
          </a:prstGeom>
        </p:spPr>
      </p:pic>
    </p:spTree>
    <p:extLst>
      <p:ext uri="{BB962C8B-B14F-4D97-AF65-F5344CB8AC3E}">
        <p14:creationId xmlns:p14="http://schemas.microsoft.com/office/powerpoint/2010/main" val="2860647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E0A3-BA74-9CA2-FB05-6FFF9BE1C46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69638D-5189-6519-AF3E-4BCB50824B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037FC3-88CE-82E8-1009-DEC5C17690BE}"/>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5" name="Footer Placeholder 4">
            <a:extLst>
              <a:ext uri="{FF2B5EF4-FFF2-40B4-BE49-F238E27FC236}">
                <a16:creationId xmlns:a16="http://schemas.microsoft.com/office/drawing/2014/main" id="{4AA1ABF1-060B-5969-BF90-15A3193F3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F51BE-4CBC-E09F-3130-05D092BAEE68}"/>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609736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EFAE-D72A-9A91-8899-B0C1CC5EB1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EB8577-9DAE-D3C6-1A4B-E07BC9FBF42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D3405-BFFD-17C1-7D1C-866659AAB5A4}"/>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5" name="Footer Placeholder 4">
            <a:extLst>
              <a:ext uri="{FF2B5EF4-FFF2-40B4-BE49-F238E27FC236}">
                <a16:creationId xmlns:a16="http://schemas.microsoft.com/office/drawing/2014/main" id="{5DD8816C-EE20-2C9D-1DBC-E1048B374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DA4E2-F16F-6A0D-A042-A8545504D713}"/>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3464342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4D06-3EE7-76E8-2EED-D587F14D9C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A42772-A035-8B5D-6B2F-0CD3331AAC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C4529E-8EA6-ECAE-C8B7-72309BEC13F5}"/>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5" name="Footer Placeholder 4">
            <a:extLst>
              <a:ext uri="{FF2B5EF4-FFF2-40B4-BE49-F238E27FC236}">
                <a16:creationId xmlns:a16="http://schemas.microsoft.com/office/drawing/2014/main" id="{7C60B661-D720-D968-643A-E2A483EB2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4BC79-0FCD-9108-386B-FAD85B4C01EC}"/>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434329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1224-E6CD-A9C5-990C-86697C8933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C97EB1-E02A-A46A-4783-65BC3E58DBF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D0326-E6BE-95B9-D3F0-817C7E3BE08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6A31FD-666E-8948-E0BA-C3E222BB5EF5}"/>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6" name="Footer Placeholder 5">
            <a:extLst>
              <a:ext uri="{FF2B5EF4-FFF2-40B4-BE49-F238E27FC236}">
                <a16:creationId xmlns:a16="http://schemas.microsoft.com/office/drawing/2014/main" id="{1DB2C958-C5A1-DC23-9FE9-40C1BF51D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B66A3-8452-D850-1366-6646D73C70BF}"/>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697595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D388-480D-DEDD-82FA-2759F3A7B3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E8145B5-6B86-ABB1-1631-701B7F76769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B0672-EA81-A39A-1545-7D910CFA201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B2B798-3CF9-2294-61F2-17142433E8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8E98C-945F-496E-4D37-C99A176870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8FC4A-DE13-3419-1F25-6DDB8A75B6F9}"/>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8" name="Footer Placeholder 7">
            <a:extLst>
              <a:ext uri="{FF2B5EF4-FFF2-40B4-BE49-F238E27FC236}">
                <a16:creationId xmlns:a16="http://schemas.microsoft.com/office/drawing/2014/main" id="{BFCD5E7D-8FCD-D1BA-0E2B-F69C12DD89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C81464-1AAB-63D8-11E5-26CD25766DDE}"/>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1429737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56F1-98B7-7FF2-71C8-1E18F8CD90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E3A47C-4097-B789-BE9E-CB0E8197A523}"/>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4" name="Footer Placeholder 3">
            <a:extLst>
              <a:ext uri="{FF2B5EF4-FFF2-40B4-BE49-F238E27FC236}">
                <a16:creationId xmlns:a16="http://schemas.microsoft.com/office/drawing/2014/main" id="{7DEB2B79-6C37-4E8C-CBE3-66DA771161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8F4F5C-A23B-2E7D-DCAF-21BAD662A2FF}"/>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1164306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869BF-7806-551B-9F61-D086E856E30F}"/>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3" name="Footer Placeholder 2">
            <a:extLst>
              <a:ext uri="{FF2B5EF4-FFF2-40B4-BE49-F238E27FC236}">
                <a16:creationId xmlns:a16="http://schemas.microsoft.com/office/drawing/2014/main" id="{A96CFCE1-40F4-B6B1-7ED8-50904B353A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1C9FA-B233-E8C4-CB89-765967D67D5A}"/>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321330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39E2-375F-1A4E-96C1-0A2B6A8DEFA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E556DD-47A3-5548-9B93-AF3CD9AB688A}"/>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63E08E-3BB0-BA46-9AB1-F123CC5D99A1}"/>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416AE3-37BA-5341-A3FF-47FEAD6C4AF3}"/>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F92EC-6931-FE43-8518-A959DF14E655}"/>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76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F1F1-71B5-B468-B6A7-F848ABD5D46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84F50C-EB35-63C2-E27A-3DE19E5D57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22DBB5-C859-F17A-9F00-1399F24555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05A08-0A67-C549-30BC-9D77B2C255AD}"/>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6" name="Footer Placeholder 5">
            <a:extLst>
              <a:ext uri="{FF2B5EF4-FFF2-40B4-BE49-F238E27FC236}">
                <a16:creationId xmlns:a16="http://schemas.microsoft.com/office/drawing/2014/main" id="{498D3342-D245-55C2-E7C8-66029F1B1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BA4FA-FA0D-E6BE-FAF8-97A8B6A8495B}"/>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706715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872A-AEC0-50EF-1B0D-55B9E48879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9E8CAF-DDCA-D860-38F3-3F983577AAF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1391B-56C1-05F1-6C2A-4C0D0F142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F19FE-55B9-A6CB-799A-6BA454036597}"/>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6" name="Footer Placeholder 5">
            <a:extLst>
              <a:ext uri="{FF2B5EF4-FFF2-40B4-BE49-F238E27FC236}">
                <a16:creationId xmlns:a16="http://schemas.microsoft.com/office/drawing/2014/main" id="{F10CDBCE-2744-DA47-2C16-8FA38A561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7F86D-DBCE-AC37-0697-92253EE97184}"/>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4042428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BCE2-E267-0648-3990-929BD024F4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0DF0A-7C58-1C34-BDB6-26119A0236C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9E91D-CE88-6BD4-D686-44BEAE013E3A}"/>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5" name="Footer Placeholder 4">
            <a:extLst>
              <a:ext uri="{FF2B5EF4-FFF2-40B4-BE49-F238E27FC236}">
                <a16:creationId xmlns:a16="http://schemas.microsoft.com/office/drawing/2014/main" id="{660620D9-281C-0E8D-5D93-39A83630A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0D4B6-DA80-2B6C-BA0D-1206DA32DE3E}"/>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1603092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FD81AD-A99C-0630-80F5-038E0E165A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AD3013-2F37-3B1E-B823-4BD377F26AD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F96A1-9627-4330-B234-B373098EE651}"/>
              </a:ext>
            </a:extLst>
          </p:cNvPr>
          <p:cNvSpPr>
            <a:spLocks noGrp="1"/>
          </p:cNvSpPr>
          <p:nvPr>
            <p:ph type="dt" sz="half" idx="10"/>
          </p:nvPr>
        </p:nvSpPr>
        <p:spPr/>
        <p:txBody>
          <a:bodyPr/>
          <a:lstStyle/>
          <a:p>
            <a:fld id="{1E3C9F1F-5AFE-3E4D-BB88-3F7A1E757E17}" type="datetimeFigureOut">
              <a:rPr lang="en-US" smtClean="0"/>
              <a:t>7/9/25</a:t>
            </a:fld>
            <a:endParaRPr lang="en-US"/>
          </a:p>
        </p:txBody>
      </p:sp>
      <p:sp>
        <p:nvSpPr>
          <p:cNvPr id="5" name="Footer Placeholder 4">
            <a:extLst>
              <a:ext uri="{FF2B5EF4-FFF2-40B4-BE49-F238E27FC236}">
                <a16:creationId xmlns:a16="http://schemas.microsoft.com/office/drawing/2014/main" id="{237EF836-CE93-D680-CB21-E47751A65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DB29F-0FC8-FFBB-852A-B1B617C6FE71}"/>
              </a:ext>
            </a:extLst>
          </p:cNvPr>
          <p:cNvSpPr>
            <a:spLocks noGrp="1"/>
          </p:cNvSpPr>
          <p:nvPr>
            <p:ph type="sldNum" sz="quarter" idx="12"/>
          </p:nvPr>
        </p:nvSpPr>
        <p:spPr/>
        <p:txBody>
          <a:bodyPr/>
          <a:lstStyle/>
          <a:p>
            <a:fld id="{EFF7D742-CB34-DA4B-8266-982B9B4071BD}" type="slidenum">
              <a:rPr lang="en-US" smtClean="0"/>
              <a:t>‹#›</a:t>
            </a:fld>
            <a:endParaRPr lang="en-US"/>
          </a:p>
        </p:txBody>
      </p:sp>
    </p:spTree>
    <p:extLst>
      <p:ext uri="{BB962C8B-B14F-4D97-AF65-F5344CB8AC3E}">
        <p14:creationId xmlns:p14="http://schemas.microsoft.com/office/powerpoint/2010/main" val="1358364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4ABADC-E340-3744-A9B2-678EC3CFD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F101F-8E02-494B-BDCF-5EB2278B1209}"/>
              </a:ext>
            </a:extLst>
          </p:cNvPr>
          <p:cNvSpPr>
            <a:spLocks noGrp="1"/>
          </p:cNvSpPr>
          <p:nvPr>
            <p:ph type="dt" sz="half" idx="10"/>
          </p:nvPr>
        </p:nvSpPr>
        <p:spPr/>
        <p:txBody>
          <a:bodyPr/>
          <a:lstStyle/>
          <a:p>
            <a:fld id="{79CE0646-1D75-934E-A382-837718B20580}" type="datetimeFigureOut">
              <a:rPr lang="en-US" smtClean="0"/>
              <a:t>7/9/25</a:t>
            </a:fld>
            <a:endParaRPr lang="en-US"/>
          </a:p>
        </p:txBody>
      </p:sp>
      <p:sp>
        <p:nvSpPr>
          <p:cNvPr id="5" name="Footer Placeholder 4">
            <a:extLst>
              <a:ext uri="{FF2B5EF4-FFF2-40B4-BE49-F238E27FC236}">
                <a16:creationId xmlns:a16="http://schemas.microsoft.com/office/drawing/2014/main" id="{7878F60A-9698-1C4D-BB0B-53A3DFECD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B41C4-C908-4B45-A243-967A3F6DA56D}"/>
              </a:ext>
            </a:extLst>
          </p:cNvPr>
          <p:cNvSpPr>
            <a:spLocks noGrp="1"/>
          </p:cNvSpPr>
          <p:nvPr>
            <p:ph type="sldNum" sz="quarter" idx="12"/>
          </p:nvPr>
        </p:nvSpPr>
        <p:spPr/>
        <p:txBody>
          <a:bodyPr/>
          <a:lstStyle/>
          <a:p>
            <a:fld id="{62F847D4-6D26-D249-BE31-7517485670D9}" type="slidenum">
              <a:rPr lang="en-US" smtClean="0"/>
              <a:t>‹#›</a:t>
            </a:fld>
            <a:endParaRPr lang="en-US"/>
          </a:p>
        </p:txBody>
      </p:sp>
    </p:spTree>
    <p:extLst>
      <p:ext uri="{BB962C8B-B14F-4D97-AF65-F5344CB8AC3E}">
        <p14:creationId xmlns:p14="http://schemas.microsoft.com/office/powerpoint/2010/main" val="3102352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3C25-C5BB-9146-B903-7988F3215B11}"/>
              </a:ext>
            </a:extLst>
          </p:cNvPr>
          <p:cNvSpPr>
            <a:spLocks noGrp="1"/>
          </p:cNvSpPr>
          <p:nvPr>
            <p:ph type="ctrTitle"/>
          </p:nvPr>
        </p:nvSpPr>
        <p:spPr>
          <a:xfrm>
            <a:off x="1524000" y="1122363"/>
            <a:ext cx="9144000" cy="2387600"/>
          </a:xfrm>
        </p:spPr>
        <p:txBody>
          <a:bodyPr anchor="b">
            <a:no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78C4FA-B3BA-F740-AEA9-B40DEAEF0ABA}"/>
              </a:ext>
            </a:extLst>
          </p:cNvPr>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83003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5870-C013-8846-8228-9645C56BA006}"/>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611BAC4-2933-BA41-930D-2B0BF0900390}"/>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299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74C1-E0AC-2A4B-88B9-0A22EBE59203}"/>
              </a:ext>
            </a:extLst>
          </p:cNvPr>
          <p:cNvSpPr>
            <a:spLocks noGrp="1"/>
          </p:cNvSpPr>
          <p:nvPr>
            <p:ph type="title"/>
          </p:nvPr>
        </p:nvSpPr>
        <p:spPr>
          <a:xfrm>
            <a:off x="831850" y="1709738"/>
            <a:ext cx="10515600" cy="2852737"/>
          </a:xfrm>
        </p:spPr>
        <p:txBody>
          <a:bodyPr anchor="b">
            <a:no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50A818-542E-664B-9DE5-2334A9232E54}"/>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60604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2041-0840-9341-BCC2-2C6856721E05}"/>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0BA808F4-254E-B144-AFA5-84FB03525B92}"/>
              </a:ext>
            </a:extLst>
          </p:cNvPr>
          <p:cNvSpPr>
            <a:spLocks noGrp="1"/>
          </p:cNvSpPr>
          <p:nvPr>
            <p:ph sz="half" idx="1"/>
          </p:nvPr>
        </p:nvSpPr>
        <p:spPr>
          <a:xfrm>
            <a:off x="838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B3A95-F566-5648-9076-21A414B5508D}"/>
              </a:ext>
            </a:extLst>
          </p:cNvPr>
          <p:cNvSpPr>
            <a:spLocks noGrp="1"/>
          </p:cNvSpPr>
          <p:nvPr>
            <p:ph sz="half" idx="2"/>
          </p:nvPr>
        </p:nvSpPr>
        <p:spPr>
          <a:xfrm>
            <a:off x="6172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91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15A1-CD42-AD48-AC9A-1EE83DD4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A7B76E-3113-F046-B418-999DE4D51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91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37B0-6E22-3942-A802-356349010B66}"/>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009636A-AC27-E14F-AD08-FB2E76AD405B}"/>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9C5CE-1F4E-9F49-AF45-1C46F73BC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031257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1F25-6F0F-0646-8238-F924930C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FF0AF81-F4D1-DD4E-996E-10FDC7765063}"/>
              </a:ext>
            </a:extLst>
          </p:cNvPr>
          <p:cNvSpPr>
            <a:spLocks noGrp="1"/>
          </p:cNvSpPr>
          <p:nvPr>
            <p:ph idx="1"/>
          </p:nvPr>
        </p:nvSpPr>
        <p:spPr>
          <a:xfrm>
            <a:off x="838200" y="2113613"/>
            <a:ext cx="10515600" cy="406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8016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829D-33DC-054D-8D6F-70E591BA7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A808B-C3B7-5344-A84F-C0103495C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4432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0B61-4511-4D43-B854-A73725B217F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5E80A85-330B-3844-A1E6-CD405E0DB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78672-7B42-D842-A87C-B0036D436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794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FA5-AF74-7544-8EF8-058C75121ACE}"/>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54778EF-16EB-EF41-9C2B-89083CBE7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42C66C-2E20-D945-9CBB-3798578CF7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9DC75-4BF3-5145-8B27-A5499FA8E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E5DAD-0D5D-3D44-AF6E-AC4BBA6571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6618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F75A-26B2-A24A-8617-A1F80DCFC859}"/>
              </a:ext>
            </a:extLst>
          </p:cNvPr>
          <p:cNvSpPr>
            <a:spLocks noGrp="1"/>
          </p:cNvSpPr>
          <p:nvPr>
            <p:ph type="title"/>
          </p:nvPr>
        </p:nvSpPr>
        <p:spPr>
          <a:xfrm>
            <a:off x="836612" y="187325"/>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FABAE5-B062-924B-A68A-A6C6173892E9}"/>
              </a:ext>
            </a:extLst>
          </p:cNvPr>
          <p:cNvSpPr>
            <a:spLocks noGrp="1"/>
          </p:cNvSpPr>
          <p:nvPr>
            <p:ph idx="1"/>
          </p:nvPr>
        </p:nvSpPr>
        <p:spPr>
          <a:xfrm>
            <a:off x="5183188" y="2057399"/>
            <a:ext cx="6172200" cy="4238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2A2E1-B139-604C-BCB8-90DF5CF279F3}"/>
              </a:ext>
            </a:extLst>
          </p:cNvPr>
          <p:cNvSpPr>
            <a:spLocks noGrp="1"/>
          </p:cNvSpPr>
          <p:nvPr>
            <p:ph type="body" sz="half" idx="2"/>
          </p:nvPr>
        </p:nvSpPr>
        <p:spPr>
          <a:xfrm>
            <a:off x="839788" y="2057400"/>
            <a:ext cx="3932237" cy="4238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706577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B12C-F0FF-7040-BF0C-E04AC5C16B97}"/>
              </a:ext>
            </a:extLst>
          </p:cNvPr>
          <p:cNvSpPr>
            <a:spLocks noGrp="1"/>
          </p:cNvSpPr>
          <p:nvPr>
            <p:ph type="title"/>
          </p:nvPr>
        </p:nvSpPr>
        <p:spPr>
          <a:xfrm>
            <a:off x="836612" y="187325"/>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41647B0B-557B-444C-AD8A-5C11AFDEA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F557BBF-3DB0-8843-8113-15207A7D7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02246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4ABADC-E340-3744-A9B2-678EC3CFD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F101F-8E02-494B-BDCF-5EB2278B1209}"/>
              </a:ext>
            </a:extLst>
          </p:cNvPr>
          <p:cNvSpPr>
            <a:spLocks noGrp="1"/>
          </p:cNvSpPr>
          <p:nvPr>
            <p:ph type="dt" sz="half" idx="10"/>
          </p:nvPr>
        </p:nvSpPr>
        <p:spPr/>
        <p:txBody>
          <a:bodyPr/>
          <a:lstStyle/>
          <a:p>
            <a:fld id="{79CE0646-1D75-934E-A382-837718B20580}" type="datetimeFigureOut">
              <a:rPr lang="en-US" smtClean="0"/>
              <a:t>7/9/25</a:t>
            </a:fld>
            <a:endParaRPr lang="en-US"/>
          </a:p>
        </p:txBody>
      </p:sp>
      <p:sp>
        <p:nvSpPr>
          <p:cNvPr id="5" name="Footer Placeholder 4">
            <a:extLst>
              <a:ext uri="{FF2B5EF4-FFF2-40B4-BE49-F238E27FC236}">
                <a16:creationId xmlns:a16="http://schemas.microsoft.com/office/drawing/2014/main" id="{7878F60A-9698-1C4D-BB0B-53A3DFECD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B41C4-C908-4B45-A243-967A3F6DA56D}"/>
              </a:ext>
            </a:extLst>
          </p:cNvPr>
          <p:cNvSpPr>
            <a:spLocks noGrp="1"/>
          </p:cNvSpPr>
          <p:nvPr>
            <p:ph type="sldNum" sz="quarter" idx="12"/>
          </p:nvPr>
        </p:nvSpPr>
        <p:spPr/>
        <p:txBody>
          <a:bodyPr/>
          <a:lstStyle/>
          <a:p>
            <a:fld id="{62F847D4-6D26-D249-BE31-7517485670D9}" type="slidenum">
              <a:rPr lang="en-US" smtClean="0"/>
              <a:t>‹#›</a:t>
            </a:fld>
            <a:endParaRPr lang="en-US"/>
          </a:p>
        </p:txBody>
      </p:sp>
    </p:spTree>
    <p:extLst>
      <p:ext uri="{BB962C8B-B14F-4D97-AF65-F5344CB8AC3E}">
        <p14:creationId xmlns:p14="http://schemas.microsoft.com/office/powerpoint/2010/main" val="199882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6E32-4F93-1C40-AFC2-C4EA6325EA0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CC65DC2-DC3B-5B45-BA82-F5425E34D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4152C9-DC0C-5F43-9B05-B7FD59AAB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94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4ABADC-E340-3744-A9B2-678EC3CFD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F101F-8E02-494B-BDCF-5EB2278B1209}"/>
              </a:ext>
            </a:extLst>
          </p:cNvPr>
          <p:cNvSpPr>
            <a:spLocks noGrp="1"/>
          </p:cNvSpPr>
          <p:nvPr>
            <p:ph type="dt" sz="half" idx="10"/>
          </p:nvPr>
        </p:nvSpPr>
        <p:spPr/>
        <p:txBody>
          <a:bodyPr/>
          <a:lstStyle/>
          <a:p>
            <a:fld id="{79CE0646-1D75-934E-A382-837718B20580}" type="datetimeFigureOut">
              <a:rPr lang="en-US" smtClean="0"/>
              <a:t>7/9/25</a:t>
            </a:fld>
            <a:endParaRPr lang="en-US"/>
          </a:p>
        </p:txBody>
      </p:sp>
      <p:sp>
        <p:nvSpPr>
          <p:cNvPr id="5" name="Footer Placeholder 4">
            <a:extLst>
              <a:ext uri="{FF2B5EF4-FFF2-40B4-BE49-F238E27FC236}">
                <a16:creationId xmlns:a16="http://schemas.microsoft.com/office/drawing/2014/main" id="{7878F60A-9698-1C4D-BB0B-53A3DFECD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B41C4-C908-4B45-A243-967A3F6DA56D}"/>
              </a:ext>
            </a:extLst>
          </p:cNvPr>
          <p:cNvSpPr>
            <a:spLocks noGrp="1"/>
          </p:cNvSpPr>
          <p:nvPr>
            <p:ph type="sldNum" sz="quarter" idx="12"/>
          </p:nvPr>
        </p:nvSpPr>
        <p:spPr/>
        <p:txBody>
          <a:bodyPr/>
          <a:lstStyle/>
          <a:p>
            <a:fld id="{62F847D4-6D26-D249-BE31-7517485670D9}" type="slidenum">
              <a:rPr lang="en-US" smtClean="0"/>
              <a:t>‹#›</a:t>
            </a:fld>
            <a:endParaRPr lang="en-US"/>
          </a:p>
        </p:txBody>
      </p:sp>
    </p:spTree>
    <p:extLst>
      <p:ext uri="{BB962C8B-B14F-4D97-AF65-F5344CB8AC3E}">
        <p14:creationId xmlns:p14="http://schemas.microsoft.com/office/powerpoint/2010/main" val="172076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15A1-CD42-AD48-AC9A-1EE83DD4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A7B76E-3113-F046-B418-999DE4D51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651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1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7.png"/><Relationship Id="rId5" Type="http://schemas.openxmlformats.org/officeDocument/2006/relationships/theme" Target="../theme/theme11.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theme" Target="../theme/theme7.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79BA5-195D-3643-B02E-E1F9E89C7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D4FCA-9701-8149-9004-127FE771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C93A9-ACDC-B448-9D8A-B8B07B06D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69F96-6971-F547-80B5-8BA35413861C}" type="datetimeFigureOut">
              <a:rPr lang="en-US" smtClean="0"/>
              <a:t>7/9/25</a:t>
            </a:fld>
            <a:endParaRPr lang="en-US"/>
          </a:p>
        </p:txBody>
      </p:sp>
      <p:sp>
        <p:nvSpPr>
          <p:cNvPr id="5" name="Footer Placeholder 4">
            <a:extLst>
              <a:ext uri="{FF2B5EF4-FFF2-40B4-BE49-F238E27FC236}">
                <a16:creationId xmlns:a16="http://schemas.microsoft.com/office/drawing/2014/main" id="{0135D1DD-8E9A-7348-985C-7CE33A79D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7D742-843D-6F4D-B35D-6C67C6272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5C485-AD00-DE43-A899-9B6DF41ADFE1}"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FFD4CAF1-2A18-644C-85AB-CC53B2A8B159}"/>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3052974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2ABD59-1855-1C1F-33D1-46200518D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C9F1F-5AFE-3E4D-BB88-3F7A1E757E17}" type="datetimeFigureOut">
              <a:rPr lang="en-US" smtClean="0"/>
              <a:t>7/9/25</a:t>
            </a:fld>
            <a:endParaRPr lang="en-US"/>
          </a:p>
        </p:txBody>
      </p:sp>
      <p:sp>
        <p:nvSpPr>
          <p:cNvPr id="5" name="Footer Placeholder 4">
            <a:extLst>
              <a:ext uri="{FF2B5EF4-FFF2-40B4-BE49-F238E27FC236}">
                <a16:creationId xmlns:a16="http://schemas.microsoft.com/office/drawing/2014/main" id="{755EBC56-936A-BB0A-D0A5-024CF4425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0765E3-238A-E2C9-6E4A-D43226CD9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7D742-CB34-DA4B-8266-982B9B4071BD}" type="slidenum">
              <a:rPr lang="en-US" smtClean="0"/>
              <a:t>‹#›</a:t>
            </a:fld>
            <a:endParaRPr lang="en-US"/>
          </a:p>
        </p:txBody>
      </p:sp>
    </p:spTree>
    <p:extLst>
      <p:ext uri="{BB962C8B-B14F-4D97-AF65-F5344CB8AC3E}">
        <p14:creationId xmlns:p14="http://schemas.microsoft.com/office/powerpoint/2010/main" val="287896411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71C53-3DED-BF4F-98BD-18AB9CD86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18DF2-8D01-8948-B70D-104404E67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9D02D-C840-D542-BCE6-6F8151218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AFA06-4FAE-EE4D-A417-276CE8E32FD2}" type="datetimeFigureOut">
              <a:rPr lang="en-US" smtClean="0"/>
              <a:t>7/9/25</a:t>
            </a:fld>
            <a:endParaRPr lang="en-US"/>
          </a:p>
        </p:txBody>
      </p:sp>
      <p:sp>
        <p:nvSpPr>
          <p:cNvPr id="5" name="Footer Placeholder 4">
            <a:extLst>
              <a:ext uri="{FF2B5EF4-FFF2-40B4-BE49-F238E27FC236}">
                <a16:creationId xmlns:a16="http://schemas.microsoft.com/office/drawing/2014/main" id="{FBBF2A28-5957-1044-A215-96DFBA4F4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BF76DB-C325-FF41-A263-28669A86A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1EF55-6945-1642-B374-024AE81806FB}" type="slidenum">
              <a:rPr lang="en-US" smtClean="0"/>
              <a:t>‹#›</a:t>
            </a:fld>
            <a:endParaRPr lang="en-US"/>
          </a:p>
        </p:txBody>
      </p:sp>
      <p:pic>
        <p:nvPicPr>
          <p:cNvPr id="14" name="Picture 13" descr="A picture containing sunburst chart&#10;&#10;Description automatically generated">
            <a:extLst>
              <a:ext uri="{FF2B5EF4-FFF2-40B4-BE49-F238E27FC236}">
                <a16:creationId xmlns:a16="http://schemas.microsoft.com/office/drawing/2014/main" id="{3C8064D0-3AC0-EC43-90C4-4A08A244DC47}"/>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5937863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7575-EF44-9B4E-BF27-4414993CF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FC1EF-72EB-E94B-8617-02C5425B8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F14D-5832-BF4D-B0AA-E3F0FB404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92B2C-8DC5-BB49-AD59-E9C4B1576580}" type="datetimeFigureOut">
              <a:rPr lang="en-US" smtClean="0"/>
              <a:t>7/9/25</a:t>
            </a:fld>
            <a:endParaRPr lang="en-US"/>
          </a:p>
        </p:txBody>
      </p:sp>
      <p:sp>
        <p:nvSpPr>
          <p:cNvPr id="5" name="Footer Placeholder 4">
            <a:extLst>
              <a:ext uri="{FF2B5EF4-FFF2-40B4-BE49-F238E27FC236}">
                <a16:creationId xmlns:a16="http://schemas.microsoft.com/office/drawing/2014/main" id="{F4384B1F-3207-FE4E-BA70-3CCC06D28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E79730-1A5A-E24F-8538-E053A5DE1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64301-D8D8-054D-83C0-C9EAC4655A03}" type="slidenum">
              <a:rPr lang="en-US" smtClean="0"/>
              <a:t>‹#›</a:t>
            </a:fld>
            <a:endParaRPr lang="en-US"/>
          </a:p>
        </p:txBody>
      </p:sp>
      <p:pic>
        <p:nvPicPr>
          <p:cNvPr id="8" name="Picture 7" descr="A picture containing sunburst chart&#10;&#10;Description automatically generated">
            <a:extLst>
              <a:ext uri="{FF2B5EF4-FFF2-40B4-BE49-F238E27FC236}">
                <a16:creationId xmlns:a16="http://schemas.microsoft.com/office/drawing/2014/main" id="{D30BDD8D-10EA-234E-98EA-AC8EA51E58CA}"/>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182305422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7575-EF44-9B4E-BF27-4414993CF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FC1EF-72EB-E94B-8617-02C5425B8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F14D-5832-BF4D-B0AA-E3F0FB404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92B2C-8DC5-BB49-AD59-E9C4B1576580}" type="datetimeFigureOut">
              <a:rPr lang="en-US" smtClean="0"/>
              <a:t>7/9/25</a:t>
            </a:fld>
            <a:endParaRPr lang="en-US"/>
          </a:p>
        </p:txBody>
      </p:sp>
      <p:sp>
        <p:nvSpPr>
          <p:cNvPr id="5" name="Footer Placeholder 4">
            <a:extLst>
              <a:ext uri="{FF2B5EF4-FFF2-40B4-BE49-F238E27FC236}">
                <a16:creationId xmlns:a16="http://schemas.microsoft.com/office/drawing/2014/main" id="{F4384B1F-3207-FE4E-BA70-3CCC06D28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E79730-1A5A-E24F-8538-E053A5DE1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64301-D8D8-054D-83C0-C9EAC4655A03}" type="slidenum">
              <a:rPr lang="en-US" smtClean="0"/>
              <a:t>‹#›</a:t>
            </a:fld>
            <a:endParaRPr lang="en-US"/>
          </a:p>
        </p:txBody>
      </p:sp>
      <p:pic>
        <p:nvPicPr>
          <p:cNvPr id="8" name="Picture 7" descr="A picture containing sunburst chart&#10;&#10;Description automatically generated">
            <a:extLst>
              <a:ext uri="{FF2B5EF4-FFF2-40B4-BE49-F238E27FC236}">
                <a16:creationId xmlns:a16="http://schemas.microsoft.com/office/drawing/2014/main" id="{D30BDD8D-10EA-234E-98EA-AC8EA51E58CA}"/>
              </a:ext>
            </a:extLst>
          </p:cNvPr>
          <p:cNvPicPr>
            <a:picLocks noChangeAspect="1"/>
          </p:cNvPicPr>
          <p:nvPr userDrawn="1"/>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19620406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750"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994819-04FF-1F47-AD5E-3E427B098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5B8C94-2D61-3E45-BE8B-7F823F0CE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95336-0E1C-EE4E-87A6-CC09AB008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458F2-A5B9-B14D-B871-10591891F2E1}" type="datetimeFigureOut">
              <a:rPr lang="en-US" smtClean="0"/>
              <a:t>7/9/25</a:t>
            </a:fld>
            <a:endParaRPr lang="en-US"/>
          </a:p>
        </p:txBody>
      </p:sp>
      <p:sp>
        <p:nvSpPr>
          <p:cNvPr id="5" name="Footer Placeholder 4">
            <a:extLst>
              <a:ext uri="{FF2B5EF4-FFF2-40B4-BE49-F238E27FC236}">
                <a16:creationId xmlns:a16="http://schemas.microsoft.com/office/drawing/2014/main" id="{09031DD3-B510-D44A-87A8-CE53CD730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CD1960-CD8B-3146-BC4F-A396B30DF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FEC1-55B4-E04C-9658-124F52595943}" type="slidenum">
              <a:rPr lang="en-US" smtClean="0"/>
              <a:t>‹#›</a:t>
            </a:fld>
            <a:endParaRPr lang="en-US"/>
          </a:p>
        </p:txBody>
      </p:sp>
      <p:pic>
        <p:nvPicPr>
          <p:cNvPr id="10" name="Picture 9" descr="A picture containing sky, outdoor, building, day&#10;&#10;Description automatically generated">
            <a:extLst>
              <a:ext uri="{FF2B5EF4-FFF2-40B4-BE49-F238E27FC236}">
                <a16:creationId xmlns:a16="http://schemas.microsoft.com/office/drawing/2014/main" id="{70CAA13A-9B56-CA49-81E0-A7C92E0BF629}"/>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80476804"/>
      </p:ext>
    </p:extLst>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7ABA129-F5D2-B140-8403-F6B85D560C06}"/>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096E681-4F1A-4142-AB56-94FEF6797C3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3766AB4-E59E-C34E-9B25-21AE0B684A0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A2AA86D-B2A8-9E4F-8691-4670286DB37E}" type="datetimeFigureOut">
              <a:rPr lang="en-US"/>
              <a:pPr>
                <a:defRPr/>
              </a:pPr>
              <a:t>7/9/25</a:t>
            </a:fld>
            <a:endParaRPr lang="en-US"/>
          </a:p>
        </p:txBody>
      </p:sp>
      <p:sp>
        <p:nvSpPr>
          <p:cNvPr id="5" name="Footer Placeholder 4">
            <a:extLst>
              <a:ext uri="{FF2B5EF4-FFF2-40B4-BE49-F238E27FC236}">
                <a16:creationId xmlns:a16="http://schemas.microsoft.com/office/drawing/2014/main" id="{A6EE5376-CEA3-CF4B-8705-03E4E473ED3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88AC702-7B4C-9449-92C6-3B434A3812A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BEF231B-74DA-1449-B79F-6EDF092C17BD}" type="slidenum">
              <a:rPr lang="en-US"/>
              <a:pPr>
                <a:defRPr/>
              </a:pPr>
              <a:t>‹#›</a:t>
            </a:fld>
            <a:endParaRPr lang="en-US"/>
          </a:p>
        </p:txBody>
      </p:sp>
      <p:pic>
        <p:nvPicPr>
          <p:cNvPr id="3079" name="Picture 7" descr="A close up of a logo&#10;&#10;Description automatically generated">
            <a:extLst>
              <a:ext uri="{FF2B5EF4-FFF2-40B4-BE49-F238E27FC236}">
                <a16:creationId xmlns:a16="http://schemas.microsoft.com/office/drawing/2014/main" id="{EB6380AA-BC7A-C74D-BA09-F97816534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descr="A close up of a logo&#10;&#10;Description automatically generated">
            <a:extLst>
              <a:ext uri="{FF2B5EF4-FFF2-40B4-BE49-F238E27FC236}">
                <a16:creationId xmlns:a16="http://schemas.microsoft.com/office/drawing/2014/main" id="{BFD216E7-7819-C840-8767-48B26C6C3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571218"/>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7575-EF44-9B4E-BF27-4414993CF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FC1EF-72EB-E94B-8617-02C5425B8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F14D-5832-BF4D-B0AA-E3F0FB404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92B2C-8DC5-BB49-AD59-E9C4B1576580}" type="datetimeFigureOut">
              <a:rPr lang="en-US" smtClean="0"/>
              <a:t>7/9/25</a:t>
            </a:fld>
            <a:endParaRPr lang="en-US"/>
          </a:p>
        </p:txBody>
      </p:sp>
      <p:sp>
        <p:nvSpPr>
          <p:cNvPr id="5" name="Footer Placeholder 4">
            <a:extLst>
              <a:ext uri="{FF2B5EF4-FFF2-40B4-BE49-F238E27FC236}">
                <a16:creationId xmlns:a16="http://schemas.microsoft.com/office/drawing/2014/main" id="{F4384B1F-3207-FE4E-BA70-3CCC06D28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E79730-1A5A-E24F-8538-E053A5DE1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64301-D8D8-054D-83C0-C9EAC4655A03}" type="slidenum">
              <a:rPr lang="en-US" smtClean="0"/>
              <a:t>‹#›</a:t>
            </a:fld>
            <a:endParaRPr lang="en-US"/>
          </a:p>
        </p:txBody>
      </p:sp>
      <p:pic>
        <p:nvPicPr>
          <p:cNvPr id="8" name="Picture 7" descr="A picture containing sunburst chart&#10;&#10;Description automatically generated">
            <a:extLst>
              <a:ext uri="{FF2B5EF4-FFF2-40B4-BE49-F238E27FC236}">
                <a16:creationId xmlns:a16="http://schemas.microsoft.com/office/drawing/2014/main" id="{D30BDD8D-10EA-234E-98EA-AC8EA51E58CA}"/>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23323056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D14D5-0923-6240-BAB9-EBF8F559A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37B2B4-27E9-A049-9ACB-41EDEDAE3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B2661-7AAB-F847-AC03-D254CCA97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1D9D2-032F-1F48-A148-BAAF886C10D6}" type="datetimeFigureOut">
              <a:rPr lang="en-US" smtClean="0"/>
              <a:t>7/9/25</a:t>
            </a:fld>
            <a:endParaRPr lang="en-US"/>
          </a:p>
        </p:txBody>
      </p:sp>
      <p:sp>
        <p:nvSpPr>
          <p:cNvPr id="5" name="Footer Placeholder 4">
            <a:extLst>
              <a:ext uri="{FF2B5EF4-FFF2-40B4-BE49-F238E27FC236}">
                <a16:creationId xmlns:a16="http://schemas.microsoft.com/office/drawing/2014/main" id="{7D1E239A-9CC2-CF45-861B-C49E58E4B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8B4323-FAE6-034A-835B-802E3121B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57907-FCEC-0F42-94CD-8A7B6F4A370B}" type="slidenum">
              <a:rPr lang="en-US" smtClean="0"/>
              <a:t>‹#›</a:t>
            </a:fld>
            <a:endParaRPr lang="en-US"/>
          </a:p>
        </p:txBody>
      </p:sp>
      <p:pic>
        <p:nvPicPr>
          <p:cNvPr id="8" name="Picture 7" descr="A picture containing sunburst chart&#10;&#10;Description automatically generated">
            <a:extLst>
              <a:ext uri="{FF2B5EF4-FFF2-40B4-BE49-F238E27FC236}">
                <a16:creationId xmlns:a16="http://schemas.microsoft.com/office/drawing/2014/main" id="{A2831535-7190-DB45-B8C9-0DD01BE40944}"/>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6080037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71C53-3DED-BF4F-98BD-18AB9CD86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18DF2-8D01-8948-B70D-104404E67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9D02D-C840-D542-BCE6-6F8151218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AFA06-4FAE-EE4D-A417-276CE8E32FD2}" type="datetimeFigureOut">
              <a:rPr lang="en-US" smtClean="0"/>
              <a:t>7/9/25</a:t>
            </a:fld>
            <a:endParaRPr lang="en-US"/>
          </a:p>
        </p:txBody>
      </p:sp>
      <p:sp>
        <p:nvSpPr>
          <p:cNvPr id="5" name="Footer Placeholder 4">
            <a:extLst>
              <a:ext uri="{FF2B5EF4-FFF2-40B4-BE49-F238E27FC236}">
                <a16:creationId xmlns:a16="http://schemas.microsoft.com/office/drawing/2014/main" id="{FBBF2A28-5957-1044-A215-96DFBA4F4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BF76DB-C325-FF41-A263-28669A86A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1EF55-6945-1642-B374-024AE81806FB}" type="slidenum">
              <a:rPr lang="en-US" smtClean="0"/>
              <a:t>‹#›</a:t>
            </a:fld>
            <a:endParaRPr lang="en-US"/>
          </a:p>
        </p:txBody>
      </p:sp>
      <p:pic>
        <p:nvPicPr>
          <p:cNvPr id="14" name="Picture 13" descr="A picture containing sunburst chart&#10;&#10;Description automatically generated">
            <a:extLst>
              <a:ext uri="{FF2B5EF4-FFF2-40B4-BE49-F238E27FC236}">
                <a16:creationId xmlns:a16="http://schemas.microsoft.com/office/drawing/2014/main" id="{3C8064D0-3AC0-EC43-90C4-4A08A244DC47}"/>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7918817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02BBB-B7C0-1A44-A4F9-6735C5738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1495F-0A92-654C-B855-39CA56AD3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7FE9-DCE6-5849-AE67-55BFFC24B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2F03B-3FEF-DE4E-A419-25DD7D257204}" type="datetimeFigureOut">
              <a:rPr lang="en-US" smtClean="0"/>
              <a:t>7/9/25</a:t>
            </a:fld>
            <a:endParaRPr lang="en-US"/>
          </a:p>
        </p:txBody>
      </p:sp>
      <p:sp>
        <p:nvSpPr>
          <p:cNvPr id="5" name="Footer Placeholder 4">
            <a:extLst>
              <a:ext uri="{FF2B5EF4-FFF2-40B4-BE49-F238E27FC236}">
                <a16:creationId xmlns:a16="http://schemas.microsoft.com/office/drawing/2014/main" id="{BE750A28-5CBE-4F4A-A976-9FCD6E3F8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8D2FEC-4C17-434A-A961-0CA12F468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2832-8D94-2047-A1C4-0D2C39E3DE67}" type="slidenum">
              <a:rPr lang="en-US" smtClean="0"/>
              <a:t>‹#›</a:t>
            </a:fld>
            <a:endParaRPr lang="en-US"/>
          </a:p>
        </p:txBody>
      </p:sp>
      <p:pic>
        <p:nvPicPr>
          <p:cNvPr id="8" name="Picture 7" descr="A picture containing chart&#10;&#10;Description automatically generated">
            <a:extLst>
              <a:ext uri="{FF2B5EF4-FFF2-40B4-BE49-F238E27FC236}">
                <a16:creationId xmlns:a16="http://schemas.microsoft.com/office/drawing/2014/main" id="{70D05328-E5FF-5D4A-A124-EC17BE47FEC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457319867"/>
      </p:ext>
    </p:extLst>
  </p:cSld>
  <p:clrMap bg1="lt1" tx1="dk1" bg2="lt2" tx2="dk2" accent1="accent1" accent2="accent2" accent3="accent3" accent4="accent4" accent5="accent5" accent6="accent6" hlink="hlink" folHlink="folHlink"/>
  <p:sldLayoutIdLst>
    <p:sldLayoutId id="2147483719" r:id="rId1"/>
    <p:sldLayoutId id="214748372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9123F-DAE9-DB46-82BB-C0080D543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272651-C2AC-B64C-9734-C508DA17C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9D07A-9FAA-A74D-9D3B-40B606612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13814-8D5C-1244-B0F9-2F29C1CEF66C}" type="datetimeFigureOut">
              <a:rPr lang="en-US" smtClean="0"/>
              <a:t>7/9/25</a:t>
            </a:fld>
            <a:endParaRPr lang="en-US"/>
          </a:p>
        </p:txBody>
      </p:sp>
      <p:sp>
        <p:nvSpPr>
          <p:cNvPr id="5" name="Footer Placeholder 4">
            <a:extLst>
              <a:ext uri="{FF2B5EF4-FFF2-40B4-BE49-F238E27FC236}">
                <a16:creationId xmlns:a16="http://schemas.microsoft.com/office/drawing/2014/main" id="{11DAC3B8-13B4-424B-A1A4-180113DBE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469A1F-EFE2-8E4A-82EF-1AB1BA924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E6975-601D-F548-8CB6-9BE7B694D8A2}" type="slidenum">
              <a:rPr lang="en-US" smtClean="0"/>
              <a:t>‹#›</a:t>
            </a:fld>
            <a:endParaRPr lang="en-US"/>
          </a:p>
        </p:txBody>
      </p:sp>
      <p:pic>
        <p:nvPicPr>
          <p:cNvPr id="8" name="Picture 7" descr="A picture containing text, indoor, computer, person&#10;&#10;Description automatically generated">
            <a:extLst>
              <a:ext uri="{FF2B5EF4-FFF2-40B4-BE49-F238E27FC236}">
                <a16:creationId xmlns:a16="http://schemas.microsoft.com/office/drawing/2014/main" id="{51AEAB02-C4EF-2441-8F77-0FED9DDC9F27}"/>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9706461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D6C62-DF8E-6A04-CE4F-09973514B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DF0CD-5F1E-BE75-9401-BA427F2CEDEE}"/>
              </a:ext>
            </a:extLst>
          </p:cNvPr>
          <p:cNvSpPr txBox="1">
            <a:spLocks/>
          </p:cNvSpPr>
          <p:nvPr/>
        </p:nvSpPr>
        <p:spPr>
          <a:xfrm>
            <a:off x="841363" y="3961505"/>
            <a:ext cx="10515600" cy="1133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Calibri Light" panose="020F0302020204030204"/>
                <a:ea typeface="+mj-ea"/>
                <a:cs typeface="+mj-cs"/>
              </a:rPr>
              <a:t>Federal Update</a:t>
            </a:r>
          </a:p>
        </p:txBody>
      </p:sp>
      <p:sp>
        <p:nvSpPr>
          <p:cNvPr id="3" name="Title 1">
            <a:extLst>
              <a:ext uri="{FF2B5EF4-FFF2-40B4-BE49-F238E27FC236}">
                <a16:creationId xmlns:a16="http://schemas.microsoft.com/office/drawing/2014/main" id="{33C5390C-3A2C-1F72-9603-5D40CC54D894}"/>
              </a:ext>
            </a:extLst>
          </p:cNvPr>
          <p:cNvSpPr txBox="1">
            <a:spLocks/>
          </p:cNvSpPr>
          <p:nvPr/>
        </p:nvSpPr>
        <p:spPr>
          <a:xfrm>
            <a:off x="835036" y="5094980"/>
            <a:ext cx="10521927" cy="4932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Light" panose="020F0302020204030204"/>
                <a:ea typeface="+mj-ea"/>
                <a:cs typeface="+mj-cs"/>
              </a:rPr>
              <a:t>Tom Downs | Downs Government Affairs, LLC</a:t>
            </a:r>
            <a:endParaRPr lang="en-US" sz="2800" b="1" i="0" u="none" strike="noStrike" kern="1200" cap="none" spc="0" normalizeH="0" baseline="0" noProof="0">
              <a:ln>
                <a:noFill/>
              </a:ln>
              <a:solidFill>
                <a:prstClr val="white"/>
              </a:solidFill>
              <a:effectLst/>
              <a:uLnTx/>
              <a:uFillTx/>
              <a:latin typeface="Calibri Light" panose="020F0302020204030204"/>
              <a:ea typeface="Calibri Light"/>
              <a:cs typeface="Calibri Light"/>
            </a:endParaRPr>
          </a:p>
        </p:txBody>
      </p:sp>
    </p:spTree>
    <p:extLst>
      <p:ext uri="{BB962C8B-B14F-4D97-AF65-F5344CB8AC3E}">
        <p14:creationId xmlns:p14="http://schemas.microsoft.com/office/powerpoint/2010/main" val="310385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6B467-2970-2B7A-06BD-811AD5D39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58FC4-8E60-9745-F45B-DB00B966D290}"/>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A3887410-68D1-AF33-E485-41809A702F82}"/>
              </a:ext>
            </a:extLst>
          </p:cNvPr>
          <p:cNvSpPr>
            <a:spLocks noGrp="1"/>
          </p:cNvSpPr>
          <p:nvPr>
            <p:ph idx="1"/>
          </p:nvPr>
        </p:nvSpPr>
        <p:spPr>
          <a:xfrm>
            <a:off x="681136" y="2113613"/>
            <a:ext cx="10739534" cy="4063350"/>
          </a:xfrm>
        </p:spPr>
        <p:txBody>
          <a:bodyPr>
            <a:normAutofit/>
          </a:bodyPr>
          <a:lstStyle/>
          <a:p>
            <a:pPr marL="0">
              <a:lnSpc>
                <a:spcPct val="107000"/>
              </a:lnSpc>
              <a:spcAft>
                <a:spcPts val="533"/>
              </a:spcAft>
              <a:buNone/>
            </a:pPr>
            <a:r>
              <a:rPr lang="en-US" sz="2400" b="1" kern="100" dirty="0">
                <a:solidFill>
                  <a:srgbClr val="002F6D"/>
                </a:solidFill>
                <a:ea typeface="Calibri" panose="020F0502020204030204" pitchFamily="34" charset="0"/>
                <a:cs typeface="Arial" panose="020B0604020202020204" pitchFamily="34" charset="0"/>
              </a:rPr>
              <a:t>Energy and the Environment</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Repeals incentives to monitor and reduce air pollution and greenhouse gases </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Eliminates the Greenhouse Gas Reduction Fund</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Repeals EPA awards for equipment and technology to reduce pollution and to develop climate action plans</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Rescinds funding for EPA environmental and climate justice grants</a:t>
            </a:r>
          </a:p>
          <a:p>
            <a:pPr marL="0">
              <a:lnSpc>
                <a:spcPct val="107000"/>
              </a:lnSpc>
              <a:spcBef>
                <a:spcPts val="1200"/>
              </a:spcBef>
              <a:spcAft>
                <a:spcPts val="533"/>
              </a:spcAft>
              <a:buNone/>
            </a:pPr>
            <a:endParaRPr lang="en-US" sz="2400" kern="100" dirty="0">
              <a:solidFill>
                <a:srgbClr val="002F6D"/>
              </a:solidFill>
              <a:latin typeface="Arial" panose="020B0604020202020204" pitchFamily="34" charset="0"/>
              <a:ea typeface="Calibri" panose="020F0502020204030204" pitchFamily="34" charset="0"/>
              <a:cs typeface="Arial" panose="020B0604020202020204" pitchFamily="34" charset="0"/>
            </a:endParaRPr>
          </a:p>
          <a:p>
            <a:pPr marL="0">
              <a:lnSpc>
                <a:spcPct val="107000"/>
              </a:lnSpc>
              <a:spcBef>
                <a:spcPts val="1200"/>
              </a:spcBef>
              <a:spcAft>
                <a:spcPts val="533"/>
              </a:spcAft>
              <a:buNone/>
            </a:pPr>
            <a:endParaRPr lang="en-US" sz="2400" b="1" kern="100" dirty="0">
              <a:solidFill>
                <a:srgbClr val="002F6D"/>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512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9786-7E26-851A-D24D-86F71BC32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96F23-7507-A704-12A7-008BEF4D568E}"/>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EC30745A-F8F9-9D93-2B9C-7782EFEFBB6A}"/>
              </a:ext>
            </a:extLst>
          </p:cNvPr>
          <p:cNvSpPr>
            <a:spLocks noGrp="1"/>
          </p:cNvSpPr>
          <p:nvPr>
            <p:ph idx="1"/>
          </p:nvPr>
        </p:nvSpPr>
        <p:spPr>
          <a:xfrm>
            <a:off x="681135" y="2113613"/>
            <a:ext cx="11168743" cy="4063350"/>
          </a:xfrm>
        </p:spPr>
        <p:txBody>
          <a:bodyPr>
            <a:normAutofit/>
          </a:bodyPr>
          <a:lstStyle/>
          <a:p>
            <a:pPr marL="0">
              <a:lnSpc>
                <a:spcPct val="107000"/>
              </a:lnSpc>
              <a:spcAft>
                <a:spcPts val="533"/>
              </a:spcAft>
              <a:buNone/>
            </a:pPr>
            <a:r>
              <a:rPr lang="en-US" sz="2400" b="1" kern="100" dirty="0">
                <a:solidFill>
                  <a:srgbClr val="002F6D"/>
                </a:solidFill>
                <a:ea typeface="Calibri" panose="020F0502020204030204" pitchFamily="34" charset="0"/>
                <a:cs typeface="Arial" panose="020B0604020202020204" pitchFamily="34" charset="0"/>
              </a:rPr>
              <a:t>Artificial Intelligence (AI)</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Authorizes $500 million for the Assistant Secretary of Commerce for Communications and Information to carry out the Broadband, Equity, Access, and Deployment (BEAD) Program to support projects to deploy artificial intelligence</a:t>
            </a:r>
          </a:p>
          <a:p>
            <a:pPr marL="0">
              <a:lnSpc>
                <a:spcPct val="107000"/>
              </a:lnSpc>
              <a:spcBef>
                <a:spcPts val="1200"/>
              </a:spcBef>
              <a:spcAft>
                <a:spcPts val="533"/>
              </a:spcAft>
              <a:buNone/>
            </a:pPr>
            <a:endParaRPr lang="en-US" sz="2400" kern="100" dirty="0">
              <a:solidFill>
                <a:srgbClr val="002F6D"/>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5D0A88-7ED2-28E3-42E7-AB7F635A20D4}"/>
              </a:ext>
            </a:extLst>
          </p:cNvPr>
          <p:cNvSpPr txBox="1"/>
          <p:nvPr/>
        </p:nvSpPr>
        <p:spPr>
          <a:xfrm>
            <a:off x="2229238" y="4991445"/>
            <a:ext cx="80725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Not included: </a:t>
            </a:r>
            <a:r>
              <a:rPr kumimoji="0" lang="en-US" sz="2400" b="0"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House-passed 10-year moratorium on state AI laws</a:t>
            </a:r>
          </a:p>
        </p:txBody>
      </p:sp>
    </p:spTree>
    <p:extLst>
      <p:ext uri="{BB962C8B-B14F-4D97-AF65-F5344CB8AC3E}">
        <p14:creationId xmlns:p14="http://schemas.microsoft.com/office/powerpoint/2010/main" val="414969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57261-6ADF-3C43-330A-29908779F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5D8AB-6998-D6C9-1642-1C8A7B6D0AAA}"/>
              </a:ext>
            </a:extLst>
          </p:cNvPr>
          <p:cNvSpPr>
            <a:spLocks noGrp="1"/>
          </p:cNvSpPr>
          <p:nvPr>
            <p:ph type="title"/>
          </p:nvPr>
        </p:nvSpPr>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p>
        </p:txBody>
      </p:sp>
      <p:sp>
        <p:nvSpPr>
          <p:cNvPr id="3" name="Content Placeholder 2">
            <a:extLst>
              <a:ext uri="{FF2B5EF4-FFF2-40B4-BE49-F238E27FC236}">
                <a16:creationId xmlns:a16="http://schemas.microsoft.com/office/drawing/2014/main" id="{DA1524D0-3CAF-20F9-2D84-26D9C3199386}"/>
              </a:ext>
            </a:extLst>
          </p:cNvPr>
          <p:cNvSpPr>
            <a:spLocks noGrp="1"/>
          </p:cNvSpPr>
          <p:nvPr>
            <p:ph sz="half" idx="1"/>
          </p:nvPr>
        </p:nvSpPr>
        <p:spPr>
          <a:xfrm>
            <a:off x="838200" y="2729463"/>
            <a:ext cx="5181600" cy="3978016"/>
          </a:xfrm>
        </p:spPr>
        <p:txBody>
          <a:bodyPr>
            <a:normAutofit/>
          </a:bodyPr>
          <a:lstStyle/>
          <a:p>
            <a:pPr marL="0" indent="0">
              <a:buNone/>
            </a:pPr>
            <a:r>
              <a:rPr lang="en-US" dirty="0"/>
              <a:t>+$46.5B border wall and associated infrastructure</a:t>
            </a:r>
          </a:p>
          <a:p>
            <a:pPr marL="0" indent="0">
              <a:buNone/>
            </a:pPr>
            <a:r>
              <a:rPr lang="en-US" dirty="0"/>
              <a:t>+$45B migrant detention centers</a:t>
            </a:r>
          </a:p>
          <a:p>
            <a:pPr marL="0" indent="0">
              <a:buNone/>
            </a:pPr>
            <a:r>
              <a:rPr lang="en-US" dirty="0"/>
              <a:t>+$12B border security efforts</a:t>
            </a:r>
          </a:p>
          <a:p>
            <a:pPr marL="0" indent="0">
              <a:buNone/>
            </a:pPr>
            <a:r>
              <a:rPr lang="en-US" dirty="0"/>
              <a:t>+$10B state and local agencies border security reimbursement</a:t>
            </a:r>
          </a:p>
          <a:p>
            <a:pPr marL="0" indent="0">
              <a:buNone/>
            </a:pPr>
            <a:r>
              <a:rPr lang="en-US" dirty="0"/>
              <a:t>+$6B border surveillance</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B02477FB-36E3-876C-AB26-F671C3B3F493}"/>
              </a:ext>
            </a:extLst>
          </p:cNvPr>
          <p:cNvSpPr>
            <a:spLocks noGrp="1"/>
          </p:cNvSpPr>
          <p:nvPr>
            <p:ph sz="half" idx="2"/>
          </p:nvPr>
        </p:nvSpPr>
        <p:spPr>
          <a:xfrm>
            <a:off x="6172201" y="2729463"/>
            <a:ext cx="6019799" cy="3763412"/>
          </a:xfrm>
        </p:spPr>
        <p:txBody>
          <a:bodyPr>
            <a:normAutofit/>
          </a:bodyPr>
          <a:lstStyle/>
          <a:p>
            <a:pPr marL="0" indent="0">
              <a:buNone/>
            </a:pPr>
            <a:r>
              <a:rPr lang="en-US" dirty="0"/>
              <a:t>+$5B Border Patrol facilities</a:t>
            </a:r>
          </a:p>
          <a:p>
            <a:pPr marL="0" indent="0">
              <a:buNone/>
            </a:pPr>
            <a:r>
              <a:rPr lang="en-US" dirty="0"/>
              <a:t>+$4.1B Border Patrol hiring and training</a:t>
            </a:r>
          </a:p>
          <a:p>
            <a:pPr marL="0" indent="0">
              <a:buNone/>
            </a:pPr>
            <a:r>
              <a:rPr lang="en-US" dirty="0"/>
              <a:t>+$2B Border Patrol agent retention and signing bonuses</a:t>
            </a:r>
          </a:p>
          <a:p>
            <a:pPr marL="0" indent="0">
              <a:buNone/>
            </a:pPr>
            <a:r>
              <a:rPr lang="en-US" dirty="0"/>
              <a:t>+$855M Border Patrol vehicles</a:t>
            </a:r>
          </a:p>
          <a:p>
            <a:pPr marL="0" indent="0">
              <a:buNone/>
            </a:pPr>
            <a:r>
              <a:rPr lang="en-US" dirty="0"/>
              <a:t>+$500M countering UAV/drones</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6DC41572-45C2-70C6-1088-9F879954BD64}"/>
              </a:ext>
            </a:extLst>
          </p:cNvPr>
          <p:cNvSpPr txBox="1"/>
          <p:nvPr/>
        </p:nvSpPr>
        <p:spPr>
          <a:xfrm>
            <a:off x="858415" y="2021577"/>
            <a:ext cx="90133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a:ln>
                  <a:noFill/>
                </a:ln>
                <a:solidFill>
                  <a:srgbClr val="002F6D"/>
                </a:solidFill>
                <a:effectLst/>
                <a:uLnTx/>
                <a:uFillTx/>
                <a:latin typeface="Arial" panose="020B0604020202020204" pitchFamily="34" charset="0"/>
                <a:ea typeface="Calibri" panose="020F0502020204030204" pitchFamily="34" charset="0"/>
                <a:cs typeface="Arial" panose="020B0604020202020204" pitchFamily="34" charset="0"/>
              </a:rPr>
              <a:t>Homeland Security/Border Control </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25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B9AE-C81A-12D0-DD7F-C02C2A008A4B}"/>
              </a:ext>
            </a:extLst>
          </p:cNvPr>
          <p:cNvSpPr>
            <a:spLocks noGrp="1"/>
          </p:cNvSpPr>
          <p:nvPr>
            <p:ph type="title"/>
          </p:nvPr>
        </p:nvSpPr>
        <p:spPr/>
        <p:txBody>
          <a:bodyPr/>
          <a:lstStyle/>
          <a:p>
            <a:pPr algn="ctr"/>
            <a: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a:p>
        </p:txBody>
      </p:sp>
      <p:sp>
        <p:nvSpPr>
          <p:cNvPr id="3" name="Content Placeholder 2">
            <a:extLst>
              <a:ext uri="{FF2B5EF4-FFF2-40B4-BE49-F238E27FC236}">
                <a16:creationId xmlns:a16="http://schemas.microsoft.com/office/drawing/2014/main" id="{E18B028B-9EEB-C0A2-BE91-FB7204DE7FBB}"/>
              </a:ext>
            </a:extLst>
          </p:cNvPr>
          <p:cNvSpPr>
            <a:spLocks noGrp="1"/>
          </p:cNvSpPr>
          <p:nvPr>
            <p:ph sz="half" idx="1"/>
          </p:nvPr>
        </p:nvSpPr>
        <p:spPr>
          <a:xfrm>
            <a:off x="838200" y="2729463"/>
            <a:ext cx="5181600" cy="3978016"/>
          </a:xfrm>
        </p:spPr>
        <p:txBody>
          <a:bodyPr>
            <a:normAutofit/>
          </a:bodyPr>
          <a:lstStyle/>
          <a:p>
            <a:pPr marL="0" indent="0">
              <a:buNone/>
            </a:pPr>
            <a:r>
              <a:rPr lang="en-US" dirty="0"/>
              <a:t>+$29B Shipbuilding/maritime</a:t>
            </a:r>
          </a:p>
          <a:p>
            <a:pPr marL="0" indent="0">
              <a:buNone/>
            </a:pPr>
            <a:r>
              <a:rPr lang="en-US" dirty="0"/>
              <a:t>+$25B Golden Dome missile defense shield</a:t>
            </a:r>
          </a:p>
          <a:p>
            <a:pPr marL="0" indent="0">
              <a:buNone/>
            </a:pPr>
            <a:r>
              <a:rPr lang="en-US" dirty="0"/>
              <a:t>+$25B Munitions production</a:t>
            </a:r>
          </a:p>
          <a:p>
            <a:pPr marL="0" indent="0">
              <a:buNone/>
            </a:pPr>
            <a:r>
              <a:rPr lang="en-US" dirty="0"/>
              <a:t>+$24B Coast Guard assets</a:t>
            </a:r>
          </a:p>
          <a:p>
            <a:pPr marL="0" indent="0">
              <a:buNone/>
            </a:pPr>
            <a:r>
              <a:rPr lang="en-US" dirty="0"/>
              <a:t>+$16B Weapons systems &amp; AI</a:t>
            </a:r>
          </a:p>
          <a:p>
            <a:pPr marL="0" indent="0">
              <a:buNone/>
            </a:pPr>
            <a:r>
              <a:rPr lang="en-US" dirty="0"/>
              <a:t>+$16B Expand stocks of spares</a:t>
            </a:r>
          </a:p>
        </p:txBody>
      </p:sp>
      <p:sp>
        <p:nvSpPr>
          <p:cNvPr id="4" name="Content Placeholder 3">
            <a:extLst>
              <a:ext uri="{FF2B5EF4-FFF2-40B4-BE49-F238E27FC236}">
                <a16:creationId xmlns:a16="http://schemas.microsoft.com/office/drawing/2014/main" id="{E92DDC93-9D3C-2905-B5E7-D487DAF8BD81}"/>
              </a:ext>
            </a:extLst>
          </p:cNvPr>
          <p:cNvSpPr>
            <a:spLocks noGrp="1"/>
          </p:cNvSpPr>
          <p:nvPr>
            <p:ph sz="half" idx="2"/>
          </p:nvPr>
        </p:nvSpPr>
        <p:spPr>
          <a:xfrm>
            <a:off x="6172201" y="2729463"/>
            <a:ext cx="5864289" cy="3763412"/>
          </a:xfrm>
        </p:spPr>
        <p:txBody>
          <a:bodyPr>
            <a:normAutofit/>
          </a:bodyPr>
          <a:lstStyle/>
          <a:p>
            <a:pPr marL="0" indent="0">
              <a:buNone/>
            </a:pPr>
            <a:r>
              <a:rPr lang="en-US" dirty="0"/>
              <a:t>+$15B Nuclear deterrence</a:t>
            </a:r>
          </a:p>
          <a:p>
            <a:pPr marL="0" indent="0">
              <a:buNone/>
            </a:pPr>
            <a:r>
              <a:rPr lang="en-US" dirty="0"/>
              <a:t>+$12B Indo-Pacific force readiness </a:t>
            </a:r>
          </a:p>
          <a:p>
            <a:pPr marL="0" indent="0">
              <a:buNone/>
            </a:pPr>
            <a:r>
              <a:rPr lang="en-US" dirty="0"/>
              <a:t>+$9B Aircraft &amp; autonomous systems </a:t>
            </a:r>
          </a:p>
          <a:p>
            <a:pPr marL="0" indent="0">
              <a:buNone/>
            </a:pPr>
            <a:r>
              <a:rPr lang="en-US" dirty="0"/>
              <a:t>+$9B Servicemember housing, healthcare, childcare, education</a:t>
            </a:r>
          </a:p>
          <a:p>
            <a:pPr marL="0" indent="0">
              <a:buNone/>
            </a:pPr>
            <a:r>
              <a:rPr lang="en-US" dirty="0"/>
              <a:t>+$1B DOD border, immigration, and counterdrug enforcement</a:t>
            </a:r>
          </a:p>
        </p:txBody>
      </p:sp>
      <p:sp>
        <p:nvSpPr>
          <p:cNvPr id="5" name="TextBox 4">
            <a:extLst>
              <a:ext uri="{FF2B5EF4-FFF2-40B4-BE49-F238E27FC236}">
                <a16:creationId xmlns:a16="http://schemas.microsoft.com/office/drawing/2014/main" id="{A968C9AE-0713-1D89-52B4-12F905D1E5F5}"/>
              </a:ext>
            </a:extLst>
          </p:cNvPr>
          <p:cNvSpPr txBox="1"/>
          <p:nvPr/>
        </p:nvSpPr>
        <p:spPr>
          <a:xfrm>
            <a:off x="858415" y="2021577"/>
            <a:ext cx="74085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dirty="0">
                <a:ln>
                  <a:noFill/>
                </a:ln>
                <a:solidFill>
                  <a:srgbClr val="002F6D"/>
                </a:solidFill>
                <a:effectLst/>
                <a:uLnTx/>
                <a:uFillTx/>
                <a:latin typeface="Calibri" panose="020F0502020204030204" pitchFamily="34" charset="0"/>
                <a:ea typeface="Calibri" panose="020F0502020204030204" pitchFamily="34" charset="0"/>
                <a:cs typeface="Calibri" panose="020F0502020204030204" pitchFamily="34" charset="0"/>
              </a:rPr>
              <a:t>Defense/National Security</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122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204C4-FB09-1502-D94F-8039A18FD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272AD-3C2D-8867-E47E-210508147196}"/>
              </a:ext>
            </a:extLst>
          </p:cNvPr>
          <p:cNvSpPr>
            <a:spLocks noGrp="1"/>
          </p:cNvSpPr>
          <p:nvPr>
            <p:ph type="title"/>
          </p:nvPr>
        </p:nvSpPr>
        <p:spPr/>
        <p:txBody>
          <a:bodyPr>
            <a:normAutofit fontScale="90000"/>
          </a:bodyPr>
          <a:lstStyle/>
          <a:p>
            <a:pPr algn="ctr"/>
            <a:b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br>
            <a:b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br>
            <a:b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br>
            <a: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t>Fiscal Year 2026 Appropriations Status</a:t>
            </a:r>
            <a:br>
              <a:rPr lang="en-US" sz="6000">
                <a:latin typeface="Arial" panose="020B0604020202020204" pitchFamily="34" charset="0"/>
                <a:cs typeface="Arial" panose="020B0604020202020204" pitchFamily="34" charset="0"/>
              </a:rPr>
            </a:br>
            <a:endParaRPr lang="en-US"/>
          </a:p>
        </p:txBody>
      </p:sp>
      <p:sp>
        <p:nvSpPr>
          <p:cNvPr id="3" name="Text Placeholder 2">
            <a:extLst>
              <a:ext uri="{FF2B5EF4-FFF2-40B4-BE49-F238E27FC236}">
                <a16:creationId xmlns:a16="http://schemas.microsoft.com/office/drawing/2014/main" id="{C85CAEEB-EBC4-7F2C-CB0C-4E763C7087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733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A8EF-A7A2-6371-5FCD-03B567BE2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322C2-1EA7-CED2-7881-254A8213BEFC}"/>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FY 2026 Appropriations Status</a:t>
            </a:r>
            <a:endParaRPr lang="en-US" sz="4000">
              <a:latin typeface="+mn-lt"/>
            </a:endParaRPr>
          </a:p>
        </p:txBody>
      </p:sp>
      <p:sp>
        <p:nvSpPr>
          <p:cNvPr id="3" name="Content Placeholder 2">
            <a:extLst>
              <a:ext uri="{FF2B5EF4-FFF2-40B4-BE49-F238E27FC236}">
                <a16:creationId xmlns:a16="http://schemas.microsoft.com/office/drawing/2014/main" id="{F8E1D324-C7A4-CB3F-2F89-B7BFCEEA9423}"/>
              </a:ext>
            </a:extLst>
          </p:cNvPr>
          <p:cNvSpPr>
            <a:spLocks noGrp="1"/>
          </p:cNvSpPr>
          <p:nvPr>
            <p:ph idx="1"/>
          </p:nvPr>
        </p:nvSpPr>
        <p:spPr>
          <a:xfrm>
            <a:off x="681135" y="2113613"/>
            <a:ext cx="10963469" cy="4063350"/>
          </a:xfrm>
        </p:spPr>
        <p:txBody>
          <a:bodyPr>
            <a:normAutofit/>
          </a:bodyPr>
          <a:lstStyle/>
          <a:p>
            <a:pPr marL="0" indent="0">
              <a:lnSpc>
                <a:spcPct val="100000"/>
              </a:lnSpc>
              <a:spcAft>
                <a:spcPts val="1200"/>
              </a:spcAft>
              <a:buNone/>
            </a:pPr>
            <a:r>
              <a:rPr lang="en-US" sz="3600" b="1" dirty="0">
                <a:solidFill>
                  <a:srgbClr val="002060"/>
                </a:solidFill>
                <a:latin typeface="Calibri" panose="020F0502020204030204" pitchFamily="34" charset="0"/>
                <a:cs typeface="Calibri" panose="020F0502020204030204" pitchFamily="34" charset="0"/>
              </a:rPr>
              <a:t>FY 2026 funding cycle is moving forward</a:t>
            </a:r>
            <a:endParaRPr lang="en-US" sz="3600" b="0" i="0" dirty="0">
              <a:solidFill>
                <a:srgbClr val="002060"/>
              </a:solidFill>
              <a:effectLst/>
              <a:latin typeface="Calibri" panose="020F0502020204030204" pitchFamily="34" charset="0"/>
              <a:cs typeface="Calibri" panose="020F0502020204030204" pitchFamily="34" charset="0"/>
            </a:endParaRPr>
          </a:p>
          <a:p>
            <a:pPr>
              <a:lnSpc>
                <a:spcPct val="100000"/>
              </a:lnSpc>
            </a:pPr>
            <a:r>
              <a:rPr lang="en-US" sz="2600" dirty="0">
                <a:solidFill>
                  <a:srgbClr val="002060"/>
                </a:solidFill>
                <a:latin typeface="Calibri" panose="020F0502020204030204" pitchFamily="34" charset="0"/>
                <a:cs typeface="Calibri" panose="020F0502020204030204" pitchFamily="34" charset="0"/>
              </a:rPr>
              <a:t>Appropriations bills are under consideration in the House and Senate Appropriations Committees for the fiscal year starting October 1, 2025</a:t>
            </a:r>
            <a:endParaRPr lang="en-US" sz="2600" b="1" dirty="0">
              <a:solidFill>
                <a:srgbClr val="002060"/>
              </a:solidFill>
              <a:latin typeface="Calibri" panose="020F0502020204030204" pitchFamily="34" charset="0"/>
              <a:cs typeface="Calibri" panose="020F0502020204030204" pitchFamily="34" charset="0"/>
            </a:endParaRPr>
          </a:p>
          <a:p>
            <a:pPr>
              <a:lnSpc>
                <a:spcPct val="100000"/>
              </a:lnSpc>
            </a:pPr>
            <a:r>
              <a:rPr lang="en-US" sz="2600" dirty="0">
                <a:solidFill>
                  <a:srgbClr val="002060"/>
                </a:solidFill>
                <a:latin typeface="Calibri" panose="020F0502020204030204" pitchFamily="34" charset="0"/>
                <a:cs typeface="Calibri" panose="020F0502020204030204" pitchFamily="34" charset="0"/>
              </a:rPr>
              <a:t>Congressionally Directed Spending proposals (“earmarks”) are on track, with support from nearly all California delegation members</a:t>
            </a:r>
          </a:p>
          <a:p>
            <a:pPr>
              <a:lnSpc>
                <a:spcPct val="100000"/>
              </a:lnSpc>
            </a:pPr>
            <a:r>
              <a:rPr lang="en-US" sz="2600" dirty="0">
                <a:solidFill>
                  <a:srgbClr val="002060"/>
                </a:solidFill>
                <a:latin typeface="Calibri" panose="020F0502020204030204" pitchFamily="34" charset="0"/>
                <a:cs typeface="Calibri" panose="020F0502020204030204" pitchFamily="34" charset="0"/>
              </a:rPr>
              <a:t>House leaders intend to pass several FY 2026 appropriations bills before the August recess, while Senate action on appropriations is unlikely until after Labor Day</a:t>
            </a:r>
          </a:p>
        </p:txBody>
      </p:sp>
    </p:spTree>
    <p:extLst>
      <p:ext uri="{BB962C8B-B14F-4D97-AF65-F5344CB8AC3E}">
        <p14:creationId xmlns:p14="http://schemas.microsoft.com/office/powerpoint/2010/main" val="203854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035D7-9039-86FF-AE70-C3B63EAAC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DB387-0E26-D9D7-6FEB-336E3CEA1790}"/>
              </a:ext>
            </a:extLst>
          </p:cNvPr>
          <p:cNvSpPr>
            <a:spLocks noGrp="1"/>
          </p:cNvSpPr>
          <p:nvPr>
            <p:ph type="title"/>
          </p:nvPr>
        </p:nvSpPr>
        <p:spPr/>
        <p:txBody>
          <a:bodyPr/>
          <a:lstStyle/>
          <a:p>
            <a:pPr algn="ctr"/>
            <a: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t>FY 2026 Appropriations Status</a:t>
            </a:r>
            <a:endParaRPr lang="en-US"/>
          </a:p>
        </p:txBody>
      </p:sp>
      <p:sp>
        <p:nvSpPr>
          <p:cNvPr id="3" name="Content Placeholder 2">
            <a:extLst>
              <a:ext uri="{FF2B5EF4-FFF2-40B4-BE49-F238E27FC236}">
                <a16:creationId xmlns:a16="http://schemas.microsoft.com/office/drawing/2014/main" id="{92B4A01E-E841-E6FB-A453-848BB360F46C}"/>
              </a:ext>
            </a:extLst>
          </p:cNvPr>
          <p:cNvSpPr>
            <a:spLocks noGrp="1"/>
          </p:cNvSpPr>
          <p:nvPr>
            <p:ph sz="half" idx="1"/>
          </p:nvPr>
        </p:nvSpPr>
        <p:spPr>
          <a:xfrm>
            <a:off x="838200" y="2729463"/>
            <a:ext cx="5181600" cy="3978016"/>
          </a:xfrm>
        </p:spPr>
        <p:txBody>
          <a:bodyPr>
            <a:normAutofit lnSpcReduction="10000"/>
          </a:bodyPr>
          <a:lstStyle/>
          <a:p>
            <a:pPr marL="0" indent="0">
              <a:buNone/>
            </a:pPr>
            <a:r>
              <a:rPr lang="en-US" b="1" dirty="0">
                <a:solidFill>
                  <a:srgbClr val="002060"/>
                </a:solidFill>
              </a:rPr>
              <a:t>Approved by the House:</a:t>
            </a:r>
          </a:p>
          <a:p>
            <a:r>
              <a:rPr lang="en-US" dirty="0"/>
              <a:t>Military Construction/Veterans Affairs</a:t>
            </a:r>
          </a:p>
          <a:p>
            <a:pPr marL="0" indent="0">
              <a:buNone/>
            </a:pPr>
            <a:r>
              <a:rPr lang="en-US" b="1" dirty="0">
                <a:solidFill>
                  <a:srgbClr val="002060"/>
                </a:solidFill>
              </a:rPr>
              <a:t>Approved in Committee:</a:t>
            </a:r>
          </a:p>
          <a:p>
            <a:r>
              <a:rPr lang="en-US" dirty="0"/>
              <a:t>Agriculture</a:t>
            </a:r>
          </a:p>
          <a:p>
            <a:r>
              <a:rPr lang="en-US" dirty="0"/>
              <a:t>Defense</a:t>
            </a:r>
          </a:p>
          <a:p>
            <a:r>
              <a:rPr lang="en-US" dirty="0"/>
              <a:t>Homeland Security</a:t>
            </a:r>
          </a:p>
          <a:p>
            <a:r>
              <a:rPr lang="en-US" dirty="0"/>
              <a:t>Legislative Branch</a:t>
            </a:r>
          </a:p>
        </p:txBody>
      </p:sp>
      <p:sp>
        <p:nvSpPr>
          <p:cNvPr id="4" name="Content Placeholder 3">
            <a:extLst>
              <a:ext uri="{FF2B5EF4-FFF2-40B4-BE49-F238E27FC236}">
                <a16:creationId xmlns:a16="http://schemas.microsoft.com/office/drawing/2014/main" id="{CDF0701E-95BA-6AAC-A0CD-05DD0F276472}"/>
              </a:ext>
            </a:extLst>
          </p:cNvPr>
          <p:cNvSpPr>
            <a:spLocks noGrp="1"/>
          </p:cNvSpPr>
          <p:nvPr>
            <p:ph sz="half" idx="2"/>
          </p:nvPr>
        </p:nvSpPr>
        <p:spPr>
          <a:xfrm>
            <a:off x="6172201" y="2729463"/>
            <a:ext cx="5864289" cy="3763412"/>
          </a:xfrm>
        </p:spPr>
        <p:txBody>
          <a:bodyPr>
            <a:normAutofit lnSpcReduction="10000"/>
          </a:bodyPr>
          <a:lstStyle/>
          <a:p>
            <a:pPr marL="0" indent="0">
              <a:buNone/>
            </a:pPr>
            <a:r>
              <a:rPr lang="en-US" b="1">
                <a:solidFill>
                  <a:srgbClr val="002060"/>
                </a:solidFill>
              </a:rPr>
              <a:t>Awaiting Committee Consideration:</a:t>
            </a:r>
          </a:p>
          <a:p>
            <a:r>
              <a:rPr lang="en-US">
                <a:solidFill>
                  <a:srgbClr val="002060"/>
                </a:solidFill>
              </a:rPr>
              <a:t>Commerce-Justice-Science</a:t>
            </a:r>
          </a:p>
          <a:p>
            <a:r>
              <a:rPr lang="en-US">
                <a:solidFill>
                  <a:srgbClr val="002060"/>
                </a:solidFill>
              </a:rPr>
              <a:t>Energy and Water Development</a:t>
            </a:r>
          </a:p>
          <a:p>
            <a:r>
              <a:rPr lang="en-US">
                <a:solidFill>
                  <a:srgbClr val="002060"/>
                </a:solidFill>
              </a:rPr>
              <a:t>Financial Services</a:t>
            </a:r>
          </a:p>
          <a:p>
            <a:r>
              <a:rPr lang="en-US">
                <a:solidFill>
                  <a:srgbClr val="002060"/>
                </a:solidFill>
              </a:rPr>
              <a:t>Interior and Environment</a:t>
            </a:r>
          </a:p>
          <a:p>
            <a:r>
              <a:rPr lang="en-US">
                <a:solidFill>
                  <a:srgbClr val="002060"/>
                </a:solidFill>
              </a:rPr>
              <a:t>Labor-HHS-Education</a:t>
            </a:r>
          </a:p>
          <a:p>
            <a:r>
              <a:rPr lang="en-US">
                <a:solidFill>
                  <a:srgbClr val="002060"/>
                </a:solidFill>
              </a:rPr>
              <a:t>State and Foreign Operations</a:t>
            </a:r>
          </a:p>
          <a:p>
            <a:r>
              <a:rPr lang="en-US">
                <a:solidFill>
                  <a:srgbClr val="002060"/>
                </a:solidFill>
              </a:rPr>
              <a:t>Transportation and HUD</a:t>
            </a:r>
            <a:endParaRPr lang="en-US"/>
          </a:p>
        </p:txBody>
      </p:sp>
      <p:sp>
        <p:nvSpPr>
          <p:cNvPr id="5" name="TextBox 4">
            <a:extLst>
              <a:ext uri="{FF2B5EF4-FFF2-40B4-BE49-F238E27FC236}">
                <a16:creationId xmlns:a16="http://schemas.microsoft.com/office/drawing/2014/main" id="{CF8813C0-4705-5DB1-EB84-09FB7EAA9021}"/>
              </a:ext>
            </a:extLst>
          </p:cNvPr>
          <p:cNvSpPr txBox="1"/>
          <p:nvPr/>
        </p:nvSpPr>
        <p:spPr>
          <a:xfrm>
            <a:off x="858415" y="1956262"/>
            <a:ext cx="109261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Status of House Appropriations Bills</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165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F5BC-C667-3D03-D7D6-FA4917E666A7}"/>
              </a:ext>
            </a:extLst>
          </p:cNvPr>
          <p:cNvSpPr>
            <a:spLocks noGrp="1"/>
          </p:cNvSpPr>
          <p:nvPr>
            <p:ph type="title"/>
          </p:nvPr>
        </p:nvSpPr>
        <p:spPr/>
        <p:txBody>
          <a:bodyPr>
            <a:normAutofit fontScale="90000"/>
          </a:bodyPr>
          <a:lstStyle/>
          <a:p>
            <a:pPr algn="ctr"/>
            <a:b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br>
            <a:b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br>
            <a:b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br>
            <a: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t>Pending Legislation of Interest</a:t>
            </a:r>
            <a:br>
              <a:rPr lang="en-US" sz="6000">
                <a:latin typeface="Arial" panose="020B0604020202020204" pitchFamily="34" charset="0"/>
                <a:cs typeface="Arial" panose="020B0604020202020204" pitchFamily="34" charset="0"/>
              </a:rPr>
            </a:br>
            <a:endParaRPr lang="en-US"/>
          </a:p>
        </p:txBody>
      </p:sp>
    </p:spTree>
    <p:extLst>
      <p:ext uri="{BB962C8B-B14F-4D97-AF65-F5344CB8AC3E}">
        <p14:creationId xmlns:p14="http://schemas.microsoft.com/office/powerpoint/2010/main" val="121643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523D-D766-8774-FEE3-2BA13D49C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FFB9D-1A36-2AD9-5CF7-A104A753209B}"/>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Pending Legislation of Interest</a:t>
            </a:r>
            <a:endParaRPr lang="en-US" sz="4000">
              <a:latin typeface="+mn-lt"/>
            </a:endParaRPr>
          </a:p>
        </p:txBody>
      </p:sp>
      <p:sp>
        <p:nvSpPr>
          <p:cNvPr id="3" name="Content Placeholder 2">
            <a:extLst>
              <a:ext uri="{FF2B5EF4-FFF2-40B4-BE49-F238E27FC236}">
                <a16:creationId xmlns:a16="http://schemas.microsoft.com/office/drawing/2014/main" id="{EF7C85B3-94EB-0F69-CF4A-DE7E102D820B}"/>
              </a:ext>
            </a:extLst>
          </p:cNvPr>
          <p:cNvSpPr>
            <a:spLocks noGrp="1"/>
          </p:cNvSpPr>
          <p:nvPr>
            <p:ph idx="1"/>
          </p:nvPr>
        </p:nvSpPr>
        <p:spPr>
          <a:xfrm>
            <a:off x="681135" y="2113613"/>
            <a:ext cx="10963469" cy="4063350"/>
          </a:xfrm>
        </p:spPr>
        <p:txBody>
          <a:bodyPr>
            <a:normAutofit/>
          </a:bodyPr>
          <a:lstStyle/>
          <a:p>
            <a:pPr marL="0" marR="0">
              <a:lnSpc>
                <a:spcPct val="107000"/>
              </a:lnSpc>
              <a:buNone/>
            </a:pPr>
            <a:r>
              <a:rPr lang="en-US" sz="3600" b="1" i="0" dirty="0">
                <a:solidFill>
                  <a:srgbClr val="002060"/>
                </a:solidFill>
                <a:effectLst/>
                <a:latin typeface="Calibri" panose="020F0502020204030204" pitchFamily="34" charset="0"/>
                <a:cs typeface="Calibri" panose="020F0502020204030204" pitchFamily="34" charset="0"/>
              </a:rPr>
              <a:t>Connecting Small Businesses with Career and Technical Education Graduates Act, H.R. 1642</a:t>
            </a:r>
          </a:p>
          <a:p>
            <a:pPr marL="0" marR="0">
              <a:lnSpc>
                <a:spcPct val="107000"/>
              </a:lnSpc>
              <a:spcBef>
                <a:spcPts val="0"/>
              </a:spcBef>
              <a:buNone/>
            </a:pPr>
            <a:r>
              <a:rPr lang="en-US" sz="2200" b="1" i="0" u="sng" dirty="0">
                <a:solidFill>
                  <a:srgbClr val="002060"/>
                </a:solidFill>
                <a:effectLst/>
                <a:latin typeface="Calibri" panose="020F0502020204030204" pitchFamily="34" charset="0"/>
                <a:cs typeface="Calibri" panose="020F0502020204030204" pitchFamily="34" charset="0"/>
              </a:rPr>
              <a:t>Summary</a:t>
            </a:r>
            <a:r>
              <a:rPr lang="en-US" sz="2200" b="1" i="0" dirty="0">
                <a:solidFill>
                  <a:srgbClr val="002060"/>
                </a:solidFill>
                <a:effectLst/>
                <a:latin typeface="Calibri" panose="020F0502020204030204" pitchFamily="34" charset="0"/>
                <a:cs typeface="Calibri" panose="020F0502020204030204" pitchFamily="34" charset="0"/>
              </a:rPr>
              <a:t>: </a:t>
            </a:r>
            <a:r>
              <a:rPr lang="en-US" sz="2200" b="0" i="0" dirty="0">
                <a:solidFill>
                  <a:srgbClr val="002060"/>
                </a:solidFill>
                <a:effectLst/>
                <a:latin typeface="Calibri" panose="020F0502020204030204" pitchFamily="34" charset="0"/>
                <a:cs typeface="Calibri" panose="020F0502020204030204" pitchFamily="34" charset="0"/>
              </a:rPr>
              <a:t> This bill requires Small Business Development Centers and Women's Development Centers to educate small businesses about Career and Technical Education (CTE) programs, and how CTE program graduates can fulfill small business hiring needs. In addition, the bill promotes teaching CTE program graduates how to utilize the skills they learned to create their own small businesses. </a:t>
            </a:r>
            <a:endParaRPr lang="en-US" sz="2200" b="0" i="0" dirty="0">
              <a:solidFill>
                <a:srgbClr val="000000"/>
              </a:solidFill>
              <a:effectLst/>
              <a:latin typeface="Calibri" panose="020F0502020204030204" pitchFamily="34" charset="0"/>
              <a:cs typeface="Calibri" panose="020F0502020204030204" pitchFamily="34" charset="0"/>
            </a:endParaRPr>
          </a:p>
          <a:p>
            <a:pPr marL="0" marR="0" indent="0" algn="l" rtl="0">
              <a:buNone/>
            </a:pPr>
            <a:r>
              <a:rPr lang="en-US" sz="2200" b="1" u="sng" dirty="0">
                <a:solidFill>
                  <a:srgbClr val="002060"/>
                </a:solidFill>
                <a:latin typeface="Calibri" panose="020F0502020204030204" pitchFamily="34" charset="0"/>
                <a:cs typeface="Calibri" panose="020F0502020204030204" pitchFamily="34" charset="0"/>
              </a:rPr>
              <a:t>C</a:t>
            </a:r>
            <a:r>
              <a:rPr lang="en-US" sz="2200" b="1" i="0" u="sng" dirty="0">
                <a:solidFill>
                  <a:srgbClr val="002060"/>
                </a:solidFill>
                <a:effectLst/>
                <a:latin typeface="Calibri" panose="020F0502020204030204" pitchFamily="34" charset="0"/>
                <a:cs typeface="Calibri" panose="020F0502020204030204" pitchFamily="34" charset="0"/>
              </a:rPr>
              <a:t>osponsors</a:t>
            </a:r>
            <a:r>
              <a:rPr lang="en-US" sz="2200" b="1" i="0" dirty="0">
                <a:solidFill>
                  <a:srgbClr val="002060"/>
                </a:solidFill>
                <a:effectLst/>
                <a:latin typeface="Calibri" panose="020F0502020204030204" pitchFamily="34" charset="0"/>
                <a:cs typeface="Calibri" panose="020F0502020204030204" pitchFamily="34" charset="0"/>
              </a:rPr>
              <a:t>:</a:t>
            </a:r>
            <a:r>
              <a:rPr lang="en-US" sz="2200" b="0" i="0" dirty="0">
                <a:solidFill>
                  <a:srgbClr val="002060"/>
                </a:solidFill>
                <a:effectLst/>
                <a:latin typeface="Calibri" panose="020F0502020204030204" pitchFamily="34" charset="0"/>
                <a:cs typeface="Calibri" panose="020F0502020204030204" pitchFamily="34" charset="0"/>
              </a:rPr>
              <a:t>  Rep. Roger Williams (R-TX), Derek Tran (D-CA), and others</a:t>
            </a:r>
          </a:p>
          <a:p>
            <a:pPr marL="0" marR="0" indent="0" algn="l" rtl="0">
              <a:buNone/>
            </a:pPr>
            <a:r>
              <a:rPr lang="en-US" sz="1800" b="1" i="1" dirty="0">
                <a:solidFill>
                  <a:srgbClr val="FF0000"/>
                </a:solidFill>
                <a:latin typeface="Calibri" panose="020F0502020204030204" pitchFamily="34" charset="0"/>
                <a:cs typeface="Calibri" panose="020F0502020204030204" pitchFamily="34" charset="0"/>
              </a:rPr>
              <a:t>On June 3, 2025, H.R. 1642 passed the U.S. House of Representatives on a vote of 396 to 5</a:t>
            </a:r>
            <a:endParaRPr lang="en-US" sz="2400" b="1" i="1"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201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0280-65BB-08DE-3F3E-8F322A6F2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12722-FA3D-671A-C166-D647EDA96F17}"/>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Pending Legislation of Interest</a:t>
            </a:r>
            <a:endParaRPr lang="en-US" sz="4000">
              <a:latin typeface="+mn-lt"/>
            </a:endParaRPr>
          </a:p>
        </p:txBody>
      </p:sp>
      <p:sp>
        <p:nvSpPr>
          <p:cNvPr id="3" name="Content Placeholder 2">
            <a:extLst>
              <a:ext uri="{FF2B5EF4-FFF2-40B4-BE49-F238E27FC236}">
                <a16:creationId xmlns:a16="http://schemas.microsoft.com/office/drawing/2014/main" id="{AF23326A-8732-3B78-C10D-8617A642AD39}"/>
              </a:ext>
            </a:extLst>
          </p:cNvPr>
          <p:cNvSpPr>
            <a:spLocks noGrp="1"/>
          </p:cNvSpPr>
          <p:nvPr>
            <p:ph idx="1"/>
          </p:nvPr>
        </p:nvSpPr>
        <p:spPr>
          <a:xfrm>
            <a:off x="681135" y="2113613"/>
            <a:ext cx="10963469" cy="4063350"/>
          </a:xfrm>
        </p:spPr>
        <p:txBody>
          <a:bodyPr>
            <a:normAutofit fontScale="77500" lnSpcReduction="20000"/>
          </a:bodyPr>
          <a:lstStyle/>
          <a:p>
            <a:pPr marL="0" marR="0">
              <a:lnSpc>
                <a:spcPct val="107000"/>
              </a:lnSpc>
              <a:buNone/>
            </a:pPr>
            <a:r>
              <a:rPr lang="en-US" sz="4000" b="1"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Air Traffic Control Workforce Development Act, S. 697</a:t>
            </a:r>
          </a:p>
          <a:p>
            <a:pPr marL="0" marR="0">
              <a:lnSpc>
                <a:spcPct val="107000"/>
              </a:lnSpc>
              <a:buNone/>
            </a:pPr>
            <a:r>
              <a:rPr lang="en-US" sz="3400" b="1" u="sng"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Summary</a:t>
            </a:r>
            <a:r>
              <a:rPr lang="en-US" sz="3400" b="1"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 </a:t>
            </a: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 Addressing </a:t>
            </a:r>
            <a:r>
              <a:rPr lang="en-US" sz="3400" dirty="0">
                <a:solidFill>
                  <a:srgbClr val="002F6D"/>
                </a:solidFill>
                <a:latin typeface="Calibri" panose="020F0502020204030204" pitchFamily="34" charset="0"/>
                <a:ea typeface="Times New Roman" panose="02020603050405020304" pitchFamily="18" charset="0"/>
                <a:cs typeface="Calibri" panose="020F0502020204030204" pitchFamily="34" charset="0"/>
              </a:rPr>
              <a:t>the</a:t>
            </a: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 need to train </a:t>
            </a:r>
            <a:r>
              <a:rPr lang="en-US" sz="3400" dirty="0">
                <a:solidFill>
                  <a:srgbClr val="002F6D"/>
                </a:solidFill>
                <a:latin typeface="Calibri" panose="020F0502020204030204" pitchFamily="34" charset="0"/>
                <a:ea typeface="Times New Roman" panose="02020603050405020304" pitchFamily="18" charset="0"/>
                <a:cs typeface="Calibri" panose="020F0502020204030204" pitchFamily="34" charset="0"/>
              </a:rPr>
              <a:t>air traffic controllers,</a:t>
            </a: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 with a shortage of 3,000 controllers below the FAA’s hiring </a:t>
            </a:r>
            <a:r>
              <a:rPr lang="en-US" sz="3400" dirty="0">
                <a:solidFill>
                  <a:srgbClr val="002F6D"/>
                </a:solidFill>
                <a:latin typeface="Calibri" panose="020F0502020204030204" pitchFamily="34" charset="0"/>
                <a:ea typeface="Times New Roman" panose="02020603050405020304" pitchFamily="18" charset="0"/>
                <a:cs typeface="Calibri" panose="020F0502020204030204" pitchFamily="34" charset="0"/>
              </a:rPr>
              <a:t>target, </a:t>
            </a: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this bill: </a:t>
            </a:r>
          </a:p>
          <a:p>
            <a:pPr>
              <a:lnSpc>
                <a:spcPct val="107000"/>
              </a:lnSpc>
            </a:pP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Codifies the FAA’s Enhanced-Collegiate Training Initiative, which allows community colleges and universities to provide students with equivalent FAA Academy air traffic control training</a:t>
            </a:r>
          </a:p>
          <a:p>
            <a:pPr>
              <a:lnSpc>
                <a:spcPct val="107000"/>
              </a:lnSpc>
            </a:pP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Authorizes grants for </a:t>
            </a:r>
            <a:r>
              <a:rPr lang="en-US" sz="3400" dirty="0">
                <a:solidFill>
                  <a:srgbClr val="002F6D"/>
                </a:solidFill>
                <a:latin typeface="Calibri" panose="020F0502020204030204" pitchFamily="34" charset="0"/>
                <a:ea typeface="Times New Roman" panose="02020603050405020304" pitchFamily="18" charset="0"/>
                <a:cs typeface="Calibri" panose="020F0502020204030204" pitchFamily="34" charset="0"/>
              </a:rPr>
              <a:t>the procurement </a:t>
            </a: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of ATC Tower Simulator Systems</a:t>
            </a:r>
          </a:p>
          <a:p>
            <a:pPr>
              <a:lnSpc>
                <a:spcPct val="107000"/>
              </a:lnSpc>
            </a:pP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Enhanced-CTI graduates will be placed as Air Traffic Control Specialists</a:t>
            </a:r>
          </a:p>
          <a:p>
            <a:pPr marL="0" marR="0" indent="0">
              <a:lnSpc>
                <a:spcPct val="107000"/>
              </a:lnSpc>
              <a:buNone/>
            </a:pPr>
            <a:r>
              <a:rPr lang="en-US" sz="3400" b="1" u="sng"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Cosponsors</a:t>
            </a:r>
            <a:r>
              <a:rPr lang="en-US" sz="3400" b="1"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a:t>
            </a:r>
            <a:r>
              <a:rPr lang="en-US" sz="3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 Senators John Hoeven (R-ND) and Maggie Hassan (D-NH)</a:t>
            </a:r>
          </a:p>
        </p:txBody>
      </p:sp>
    </p:spTree>
    <p:extLst>
      <p:ext uri="{BB962C8B-B14F-4D97-AF65-F5344CB8AC3E}">
        <p14:creationId xmlns:p14="http://schemas.microsoft.com/office/powerpoint/2010/main" val="251717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DFFCA-4D75-74DF-3798-9523E5522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4C943-AC5F-ACBF-6065-76E97046F9F9}"/>
              </a:ext>
            </a:extLst>
          </p:cNvPr>
          <p:cNvSpPr>
            <a:spLocks noGrp="1"/>
          </p:cNvSpPr>
          <p:nvPr>
            <p:ph type="ctrTitle"/>
          </p:nvPr>
        </p:nvSpPr>
        <p:spPr>
          <a:xfrm>
            <a:off x="755780" y="2015980"/>
            <a:ext cx="10580914" cy="2387600"/>
          </a:xfrm>
        </p:spPr>
        <p:txBody>
          <a:bodyPr>
            <a:normAutofit/>
          </a:bodyPr>
          <a:lstStyle/>
          <a:p>
            <a:pPr marL="0" indent="0" algn="ctr">
              <a:lnSpc>
                <a:spcPct val="100000"/>
              </a:lnSpc>
              <a:spcAft>
                <a:spcPts val="1200"/>
              </a:spcAft>
              <a:buNone/>
            </a:pPr>
            <a:r>
              <a:rPr lang="en-US" sz="44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a:t>
            </a:r>
            <a:r>
              <a:rPr lang="en-US" sz="4400">
                <a:latin typeface="Arial" panose="020B0604020202020204" pitchFamily="34" charset="0"/>
                <a:cs typeface="Arial" panose="020B0604020202020204" pitchFamily="34" charset="0"/>
              </a:rPr>
              <a:t>Update</a:t>
            </a:r>
          </a:p>
        </p:txBody>
      </p:sp>
    </p:spTree>
    <p:extLst>
      <p:ext uri="{BB962C8B-B14F-4D97-AF65-F5344CB8AC3E}">
        <p14:creationId xmlns:p14="http://schemas.microsoft.com/office/powerpoint/2010/main" val="14203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E480-8004-A1AE-5760-1246C6EEF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0DFC4-B0B2-5C1D-E77D-82A083B99A16}"/>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Pending Legislation of Interest</a:t>
            </a:r>
            <a:endParaRPr lang="en-US" sz="4000">
              <a:latin typeface="+mn-lt"/>
            </a:endParaRPr>
          </a:p>
        </p:txBody>
      </p:sp>
      <p:sp>
        <p:nvSpPr>
          <p:cNvPr id="3" name="Content Placeholder 2">
            <a:extLst>
              <a:ext uri="{FF2B5EF4-FFF2-40B4-BE49-F238E27FC236}">
                <a16:creationId xmlns:a16="http://schemas.microsoft.com/office/drawing/2014/main" id="{2F112832-5DDA-68DE-98A7-4C7B5FE04E75}"/>
              </a:ext>
            </a:extLst>
          </p:cNvPr>
          <p:cNvSpPr>
            <a:spLocks noGrp="1"/>
          </p:cNvSpPr>
          <p:nvPr>
            <p:ph idx="1"/>
          </p:nvPr>
        </p:nvSpPr>
        <p:spPr>
          <a:xfrm>
            <a:off x="681135" y="2113613"/>
            <a:ext cx="10963469" cy="4063350"/>
          </a:xfrm>
        </p:spPr>
        <p:txBody>
          <a:bodyPr>
            <a:normAutofit/>
          </a:bodyPr>
          <a:lstStyle/>
          <a:p>
            <a:pPr marL="0" marR="0">
              <a:lnSpc>
                <a:spcPct val="107000"/>
              </a:lnSpc>
              <a:buNone/>
            </a:pPr>
            <a:r>
              <a:rPr lang="en-US" sz="3200" b="1"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Community College Agriculture Advancement Act</a:t>
            </a:r>
          </a:p>
          <a:p>
            <a:pPr>
              <a:lnSpc>
                <a:spcPct val="107000"/>
              </a:lnSpc>
            </a:pPr>
            <a:r>
              <a:rPr lang="en-US" sz="2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Congressional leaders are preparing to reintroduce legislation to create a new USDA program, Capacity Building Grants for Community College Agriculture and Agriculture and Natural Resources Programs, and Centers of Agriculture Advancement</a:t>
            </a:r>
          </a:p>
          <a:p>
            <a:pPr marL="0">
              <a:lnSpc>
                <a:spcPct val="107000"/>
              </a:lnSpc>
              <a:spcBef>
                <a:spcPts val="0"/>
              </a:spcBef>
              <a:spcAft>
                <a:spcPts val="1200"/>
              </a:spcAft>
            </a:pPr>
            <a:r>
              <a:rPr lang="en-US" sz="2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The goal is to include this program in the Farm Bill</a:t>
            </a:r>
            <a:br>
              <a:rPr lang="en-US" sz="2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br>
            <a:r>
              <a:rPr lang="en-US" sz="2400" b="1" u="sng"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Cosponsors</a:t>
            </a:r>
            <a:r>
              <a:rPr lang="en-US" sz="2400" b="1"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dirty="0">
                <a:solidFill>
                  <a:srgbClr val="002F6D"/>
                </a:solidFill>
                <a:effectLst/>
                <a:latin typeface="Calibri" panose="020F0502020204030204" pitchFamily="34" charset="0"/>
                <a:ea typeface="Times New Roman" panose="02020603050405020304" pitchFamily="18" charset="0"/>
                <a:cs typeface="Calibri" panose="020F0502020204030204" pitchFamily="34" charset="0"/>
              </a:rPr>
              <a:t> Sens. John Hickenlooper (D-CO) and Deb Fischer (R-NE) and Reps. Trent Kelly (R-MS) and Salud Carbajal (D-CA)</a:t>
            </a:r>
          </a:p>
        </p:txBody>
      </p:sp>
    </p:spTree>
    <p:extLst>
      <p:ext uri="{BB962C8B-B14F-4D97-AF65-F5344CB8AC3E}">
        <p14:creationId xmlns:p14="http://schemas.microsoft.com/office/powerpoint/2010/main" val="330168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2F64-2F09-CD93-F777-8F97F0FF6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A434D-06AD-A914-80CA-D7D8257D4CF8}"/>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Bill Enacted</a:t>
            </a:r>
            <a:endParaRPr lang="en-US" sz="4000">
              <a:latin typeface="+mn-lt"/>
            </a:endParaRPr>
          </a:p>
        </p:txBody>
      </p:sp>
      <p:sp>
        <p:nvSpPr>
          <p:cNvPr id="3" name="Content Placeholder 2">
            <a:extLst>
              <a:ext uri="{FF2B5EF4-FFF2-40B4-BE49-F238E27FC236}">
                <a16:creationId xmlns:a16="http://schemas.microsoft.com/office/drawing/2014/main" id="{2077571D-4309-9EB7-D55A-67182EC8F4E9}"/>
              </a:ext>
            </a:extLst>
          </p:cNvPr>
          <p:cNvSpPr>
            <a:spLocks noGrp="1"/>
          </p:cNvSpPr>
          <p:nvPr>
            <p:ph idx="1"/>
          </p:nvPr>
        </p:nvSpPr>
        <p:spPr>
          <a:xfrm>
            <a:off x="681135" y="2113613"/>
            <a:ext cx="10198359" cy="4063350"/>
          </a:xfrm>
        </p:spPr>
        <p:txBody>
          <a:bodyPr>
            <a:normAutofit fontScale="40000" lnSpcReduction="20000"/>
          </a:bodyPr>
          <a:lstStyle/>
          <a:p>
            <a:pPr marL="0">
              <a:lnSpc>
                <a:spcPct val="107000"/>
              </a:lnSpc>
              <a:spcAft>
                <a:spcPts val="533"/>
              </a:spcAft>
              <a:buNone/>
            </a:pPr>
            <a:r>
              <a:rPr lang="en-US" sz="7200" b="1" kern="100" dirty="0">
                <a:solidFill>
                  <a:srgbClr val="002F6D"/>
                </a:solidFill>
                <a:ea typeface="Calibri" panose="020F0502020204030204" pitchFamily="34" charset="0"/>
                <a:cs typeface="Arial" panose="020B0604020202020204" pitchFamily="34" charset="0"/>
              </a:rPr>
              <a:t>H.R. 1, One Big Beautiful Bill Act</a:t>
            </a:r>
          </a:p>
          <a:p>
            <a:pPr marL="0">
              <a:lnSpc>
                <a:spcPct val="107000"/>
              </a:lnSpc>
              <a:spcAft>
                <a:spcPts val="533"/>
              </a:spcAft>
              <a:buNone/>
            </a:pPr>
            <a:r>
              <a:rPr lang="en-US" sz="5900" kern="100" dirty="0">
                <a:solidFill>
                  <a:srgbClr val="002F6D"/>
                </a:solidFill>
                <a:ea typeface="Calibri" panose="020F0502020204030204" pitchFamily="34" charset="0"/>
                <a:cs typeface="Arial" panose="020B0604020202020204" pitchFamily="34" charset="0"/>
              </a:rPr>
              <a:t>July 1 – Approved by the United States Senate, 51 to 50</a:t>
            </a:r>
          </a:p>
          <a:p>
            <a:pPr>
              <a:lnSpc>
                <a:spcPct val="107000"/>
              </a:lnSpc>
              <a:spcBef>
                <a:spcPts val="300"/>
              </a:spcBef>
            </a:pPr>
            <a:r>
              <a:rPr lang="en-US" sz="5900" i="1" kern="100" dirty="0">
                <a:solidFill>
                  <a:srgbClr val="002F6D"/>
                </a:solidFill>
                <a:ea typeface="Calibri" panose="020F0502020204030204" pitchFamily="34" charset="0"/>
                <a:cs typeface="Arial" panose="020B0604020202020204" pitchFamily="34" charset="0"/>
              </a:rPr>
              <a:t>Voting no: </a:t>
            </a:r>
            <a:r>
              <a:rPr lang="en-US" sz="5900" kern="100" dirty="0">
                <a:solidFill>
                  <a:srgbClr val="002F6D"/>
                </a:solidFill>
                <a:ea typeface="Calibri" panose="020F0502020204030204" pitchFamily="34" charset="0"/>
                <a:cs typeface="Arial" panose="020B0604020202020204" pitchFamily="34" charset="0"/>
              </a:rPr>
              <a:t>All Senate Democrats and Senators Susan Collins (R-ME), Rand Paul (R-KY), and Thom Tillis (R-NC)</a:t>
            </a:r>
          </a:p>
          <a:p>
            <a:pPr>
              <a:lnSpc>
                <a:spcPct val="107000"/>
              </a:lnSpc>
              <a:spcBef>
                <a:spcPts val="0"/>
              </a:spcBef>
              <a:spcAft>
                <a:spcPts val="533"/>
              </a:spcAft>
            </a:pPr>
            <a:r>
              <a:rPr lang="en-US" sz="5900" kern="100" dirty="0">
                <a:solidFill>
                  <a:srgbClr val="002F6D"/>
                </a:solidFill>
                <a:ea typeface="Calibri" panose="020F0502020204030204" pitchFamily="34" charset="0"/>
                <a:cs typeface="Arial" panose="020B0604020202020204" pitchFamily="34" charset="0"/>
              </a:rPr>
              <a:t>Vice President J.D. Vance broke the tie</a:t>
            </a:r>
          </a:p>
          <a:p>
            <a:pPr marL="0">
              <a:lnSpc>
                <a:spcPct val="107000"/>
              </a:lnSpc>
              <a:spcBef>
                <a:spcPts val="1200"/>
              </a:spcBef>
              <a:spcAft>
                <a:spcPts val="533"/>
              </a:spcAft>
              <a:buNone/>
            </a:pPr>
            <a:r>
              <a:rPr lang="en-US" sz="5900" kern="100" dirty="0">
                <a:solidFill>
                  <a:srgbClr val="002F6D"/>
                </a:solidFill>
                <a:ea typeface="Calibri" panose="020F0502020204030204" pitchFamily="34" charset="0"/>
                <a:cs typeface="Arial" panose="020B0604020202020204" pitchFamily="34" charset="0"/>
              </a:rPr>
              <a:t>July 3 – Approved by the U.S. House of Representatives, 218 to 214 </a:t>
            </a:r>
          </a:p>
          <a:p>
            <a:pPr>
              <a:lnSpc>
                <a:spcPct val="107000"/>
              </a:lnSpc>
              <a:spcBef>
                <a:spcPts val="300"/>
              </a:spcBef>
              <a:spcAft>
                <a:spcPts val="533"/>
              </a:spcAft>
            </a:pPr>
            <a:r>
              <a:rPr lang="en-US" sz="5900" i="1" kern="100" dirty="0">
                <a:solidFill>
                  <a:srgbClr val="002F6D"/>
                </a:solidFill>
                <a:ea typeface="Calibri" panose="020F0502020204030204" pitchFamily="34" charset="0"/>
                <a:cs typeface="Arial" panose="020B0604020202020204" pitchFamily="34" charset="0"/>
              </a:rPr>
              <a:t>Voting No: </a:t>
            </a:r>
            <a:r>
              <a:rPr lang="en-US" sz="5900" kern="100" dirty="0">
                <a:solidFill>
                  <a:srgbClr val="002F6D"/>
                </a:solidFill>
                <a:ea typeface="Calibri" panose="020F0502020204030204" pitchFamily="34" charset="0"/>
                <a:cs typeface="Arial" panose="020B0604020202020204" pitchFamily="34" charset="0"/>
              </a:rPr>
              <a:t>All House Democrats and Reps. Thomas Massie (R-KY) and Brian Fitzpatrick (R-PA)</a:t>
            </a:r>
          </a:p>
          <a:p>
            <a:pPr marL="0">
              <a:lnSpc>
                <a:spcPct val="107000"/>
              </a:lnSpc>
              <a:spcBef>
                <a:spcPts val="1200"/>
              </a:spcBef>
              <a:spcAft>
                <a:spcPts val="533"/>
              </a:spcAft>
              <a:buNone/>
            </a:pPr>
            <a:r>
              <a:rPr lang="en-US" sz="5900" kern="100" dirty="0">
                <a:solidFill>
                  <a:srgbClr val="002F6D"/>
                </a:solidFill>
                <a:ea typeface="Calibri" panose="020F0502020204030204" pitchFamily="34" charset="0"/>
                <a:cs typeface="Arial" panose="020B0604020202020204" pitchFamily="34" charset="0"/>
              </a:rPr>
              <a:t>July 4 – Signed by President Donald Trump </a:t>
            </a:r>
          </a:p>
        </p:txBody>
      </p:sp>
    </p:spTree>
    <p:extLst>
      <p:ext uri="{BB962C8B-B14F-4D97-AF65-F5344CB8AC3E}">
        <p14:creationId xmlns:p14="http://schemas.microsoft.com/office/powerpoint/2010/main" val="23118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B3E9-985E-8D43-9F68-BEF67F73A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7901-BB9C-D7AF-6BED-006B3373FE68}"/>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12B141EB-394B-7107-096F-4655AC8538DA}"/>
              </a:ext>
            </a:extLst>
          </p:cNvPr>
          <p:cNvSpPr>
            <a:spLocks noGrp="1"/>
          </p:cNvSpPr>
          <p:nvPr>
            <p:ph idx="1"/>
          </p:nvPr>
        </p:nvSpPr>
        <p:spPr>
          <a:xfrm>
            <a:off x="681135" y="2113613"/>
            <a:ext cx="11168743" cy="4063350"/>
          </a:xfrm>
        </p:spPr>
        <p:txBody>
          <a:bodyPr>
            <a:normAutofit fontScale="55000" lnSpcReduction="20000"/>
          </a:bodyPr>
          <a:lstStyle/>
          <a:p>
            <a:pPr marL="0">
              <a:lnSpc>
                <a:spcPct val="107000"/>
              </a:lnSpc>
              <a:spcAft>
                <a:spcPts val="533"/>
              </a:spcAft>
              <a:buNone/>
            </a:pPr>
            <a:r>
              <a:rPr lang="en-US" sz="7200" b="1" kern="100" dirty="0">
                <a:solidFill>
                  <a:srgbClr val="002F6D"/>
                </a:solidFill>
                <a:ea typeface="Calibri" panose="020F0502020204030204" pitchFamily="34" charset="0"/>
                <a:cs typeface="Arial" panose="020B0604020202020204" pitchFamily="34" charset="0"/>
              </a:rPr>
              <a:t>Federal Pell Grants</a:t>
            </a:r>
          </a:p>
          <a:p>
            <a:pPr marL="0">
              <a:lnSpc>
                <a:spcPct val="107000"/>
              </a:lnSpc>
              <a:spcBef>
                <a:spcPts val="1200"/>
              </a:spcBef>
              <a:spcAft>
                <a:spcPts val="533"/>
              </a:spcAft>
              <a:buNone/>
            </a:pPr>
            <a:r>
              <a:rPr lang="en-US" sz="4800" b="1" kern="100" dirty="0">
                <a:solidFill>
                  <a:srgbClr val="002F6D"/>
                </a:solidFill>
                <a:ea typeface="Calibri" panose="020F0502020204030204" pitchFamily="34" charset="0"/>
                <a:cs typeface="Arial" panose="020B0604020202020204" pitchFamily="34" charset="0"/>
              </a:rPr>
              <a:t>Workforce Pell </a:t>
            </a:r>
            <a:r>
              <a:rPr lang="en-US" sz="4800" kern="100" dirty="0">
                <a:solidFill>
                  <a:srgbClr val="002F6D"/>
                </a:solidFill>
                <a:ea typeface="Calibri" panose="020F0502020204030204" pitchFamily="34" charset="0"/>
                <a:cs typeface="Arial" panose="020B0604020202020204" pitchFamily="34" charset="0"/>
              </a:rPr>
              <a:t>– Expands Pell Grant access to short-term instruction. Applicable to programs: </a:t>
            </a:r>
          </a:p>
          <a:p>
            <a:pPr marL="457200" indent="-457200">
              <a:lnSpc>
                <a:spcPct val="107000"/>
              </a:lnSpc>
              <a:spcBef>
                <a:spcPts val="1200"/>
              </a:spcBef>
              <a:spcAft>
                <a:spcPts val="533"/>
              </a:spcAft>
            </a:pPr>
            <a:r>
              <a:rPr lang="en-US" sz="4800" kern="100" dirty="0">
                <a:solidFill>
                  <a:srgbClr val="002F6D"/>
                </a:solidFill>
                <a:ea typeface="Calibri" panose="020F0502020204030204" pitchFamily="34" charset="0"/>
                <a:cs typeface="Arial" panose="020B0604020202020204" pitchFamily="34" charset="0"/>
              </a:rPr>
              <a:t>Of at least 150 clock hours, but less than 600 clock hours of instruction </a:t>
            </a:r>
          </a:p>
          <a:p>
            <a:pPr marL="457200" indent="-457200">
              <a:lnSpc>
                <a:spcPct val="107000"/>
              </a:lnSpc>
              <a:spcBef>
                <a:spcPts val="1200"/>
              </a:spcBef>
              <a:spcAft>
                <a:spcPts val="533"/>
              </a:spcAft>
            </a:pPr>
            <a:r>
              <a:rPr lang="en-US" sz="5100" kern="100" dirty="0">
                <a:solidFill>
                  <a:srgbClr val="002F6D"/>
                </a:solidFill>
                <a:ea typeface="Calibri" panose="020F0502020204030204" pitchFamily="34" charset="0"/>
                <a:cs typeface="Arial" panose="020B0604020202020204" pitchFamily="34" charset="0"/>
              </a:rPr>
              <a:t>Offered by an institution for a minimum of 8 weeks, but less than 15 weeks</a:t>
            </a:r>
          </a:p>
          <a:p>
            <a:pPr marL="457200" indent="-457200">
              <a:lnSpc>
                <a:spcPct val="107000"/>
              </a:lnSpc>
              <a:spcBef>
                <a:spcPts val="1200"/>
              </a:spcBef>
              <a:spcAft>
                <a:spcPts val="533"/>
              </a:spcAft>
            </a:pPr>
            <a:r>
              <a:rPr lang="en-US" sz="5100" kern="100" dirty="0">
                <a:solidFill>
                  <a:srgbClr val="002F6D"/>
                </a:solidFill>
                <a:ea typeface="Calibri" panose="020F0502020204030204" pitchFamily="34" charset="0"/>
                <a:cs typeface="Arial" panose="020B0604020202020204" pitchFamily="34" charset="0"/>
              </a:rPr>
              <a:t>Available to students enrolled at for-profit institutions</a:t>
            </a:r>
          </a:p>
        </p:txBody>
      </p:sp>
    </p:spTree>
    <p:extLst>
      <p:ext uri="{BB962C8B-B14F-4D97-AF65-F5344CB8AC3E}">
        <p14:creationId xmlns:p14="http://schemas.microsoft.com/office/powerpoint/2010/main" val="111851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FD80-2781-A8D6-13B3-FDD5F7CBF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0F8F4-8A02-7DD9-35AA-5956A0C3FF0A}"/>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682164C8-53CF-C965-62BD-0475D4C3F684}"/>
              </a:ext>
            </a:extLst>
          </p:cNvPr>
          <p:cNvSpPr>
            <a:spLocks noGrp="1"/>
          </p:cNvSpPr>
          <p:nvPr>
            <p:ph idx="1"/>
          </p:nvPr>
        </p:nvSpPr>
        <p:spPr>
          <a:xfrm>
            <a:off x="681135" y="2113613"/>
            <a:ext cx="11168743" cy="4063350"/>
          </a:xfrm>
        </p:spPr>
        <p:txBody>
          <a:bodyPr>
            <a:normAutofit/>
          </a:bodyPr>
          <a:lstStyle/>
          <a:p>
            <a:pPr marL="0">
              <a:lnSpc>
                <a:spcPct val="107000"/>
              </a:lnSpc>
              <a:spcAft>
                <a:spcPts val="533"/>
              </a:spcAft>
              <a:buNone/>
            </a:pPr>
            <a:r>
              <a:rPr lang="en-US" sz="4200" b="1" kern="100" dirty="0">
                <a:solidFill>
                  <a:srgbClr val="002F6D"/>
                </a:solidFill>
                <a:ea typeface="Calibri" panose="020F0502020204030204" pitchFamily="34" charset="0"/>
                <a:cs typeface="Arial" panose="020B0604020202020204" pitchFamily="34" charset="0"/>
              </a:rPr>
              <a:t>Federal Pell Grants</a:t>
            </a:r>
          </a:p>
          <a:p>
            <a:pPr indent="-457200">
              <a:lnSpc>
                <a:spcPct val="107000"/>
              </a:lnSpc>
              <a:spcBef>
                <a:spcPts val="0"/>
              </a:spcBef>
            </a:pPr>
            <a:r>
              <a:rPr lang="en-US" kern="100" dirty="0">
                <a:solidFill>
                  <a:srgbClr val="002F6D"/>
                </a:solidFill>
                <a:ea typeface="Calibri" panose="020F0502020204030204" pitchFamily="34" charset="0"/>
                <a:cs typeface="Arial" panose="020B0604020202020204" pitchFamily="34" charset="0"/>
              </a:rPr>
              <a:t>Increases Pell Grant funding by $10.5 billion</a:t>
            </a:r>
          </a:p>
          <a:p>
            <a:pPr indent="-457200">
              <a:lnSpc>
                <a:spcPct val="107000"/>
              </a:lnSpc>
              <a:spcBef>
                <a:spcPts val="0"/>
              </a:spcBef>
            </a:pPr>
            <a:r>
              <a:rPr lang="en-US" kern="100" dirty="0">
                <a:solidFill>
                  <a:srgbClr val="002F6D"/>
                </a:solidFill>
                <a:ea typeface="Calibri" panose="020F0502020204030204" pitchFamily="34" charset="0"/>
                <a:cs typeface="Arial" panose="020B0604020202020204" pitchFamily="34" charset="0"/>
              </a:rPr>
              <a:t>No Pell Grants for “full-ride” scholarship recipients</a:t>
            </a:r>
          </a:p>
          <a:p>
            <a:pPr marL="457200" indent="-457200">
              <a:lnSpc>
                <a:spcPct val="107000"/>
              </a:lnSpc>
              <a:spcBef>
                <a:spcPts val="0"/>
              </a:spcBef>
            </a:pPr>
            <a:r>
              <a:rPr lang="en-US" kern="100" dirty="0">
                <a:solidFill>
                  <a:srgbClr val="002F6D"/>
                </a:solidFill>
                <a:ea typeface="Calibri" panose="020F0502020204030204" pitchFamily="34" charset="0"/>
                <a:cs typeface="Arial" panose="020B0604020202020204" pitchFamily="34" charset="0"/>
              </a:rPr>
              <a:t>Excludes farm and small-business assets from aid eligibility</a:t>
            </a:r>
          </a:p>
        </p:txBody>
      </p:sp>
      <p:sp>
        <p:nvSpPr>
          <p:cNvPr id="5" name="TextBox 4">
            <a:extLst>
              <a:ext uri="{FF2B5EF4-FFF2-40B4-BE49-F238E27FC236}">
                <a16:creationId xmlns:a16="http://schemas.microsoft.com/office/drawing/2014/main" id="{40C733AE-C6BB-2492-BB01-29F0AB11A1C8}"/>
              </a:ext>
            </a:extLst>
          </p:cNvPr>
          <p:cNvSpPr txBox="1"/>
          <p:nvPr/>
        </p:nvSpPr>
        <p:spPr>
          <a:xfrm>
            <a:off x="1640632" y="4359804"/>
            <a:ext cx="8612155"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Not included: </a:t>
            </a:r>
            <a:r>
              <a:rPr kumimoji="0" lang="en-US" sz="2800" b="0"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Limiting eligibility for students who are less than half-time; and increasing full-time eligibility for maximum Pell Grant from 12 hours per semester to 30 semester hours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11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15E0E-B4A5-7620-9E7B-37FA43717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67B9F-FEF5-A4D2-7808-7A3E4B2608EB}"/>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C126755D-89FC-96B8-B333-F951EE357E61}"/>
              </a:ext>
            </a:extLst>
          </p:cNvPr>
          <p:cNvSpPr>
            <a:spLocks noGrp="1"/>
          </p:cNvSpPr>
          <p:nvPr>
            <p:ph idx="1"/>
          </p:nvPr>
        </p:nvSpPr>
        <p:spPr>
          <a:xfrm>
            <a:off x="681135" y="2113613"/>
            <a:ext cx="11168743" cy="4063350"/>
          </a:xfrm>
        </p:spPr>
        <p:txBody>
          <a:bodyPr>
            <a:normAutofit/>
          </a:bodyPr>
          <a:lstStyle/>
          <a:p>
            <a:pPr marL="0">
              <a:lnSpc>
                <a:spcPct val="107000"/>
              </a:lnSpc>
              <a:spcAft>
                <a:spcPts val="533"/>
              </a:spcAft>
              <a:buNone/>
            </a:pPr>
            <a:r>
              <a:rPr lang="en-US" sz="4000" b="1" kern="100" dirty="0">
                <a:solidFill>
                  <a:srgbClr val="002F6D"/>
                </a:solidFill>
                <a:ea typeface="Calibri" panose="020F0502020204030204" pitchFamily="34" charset="0"/>
                <a:cs typeface="Arial" panose="020B0604020202020204" pitchFamily="34" charset="0"/>
              </a:rPr>
              <a:t>Student Loan Repayment and Accountability</a:t>
            </a:r>
          </a:p>
          <a:p>
            <a:pPr>
              <a:lnSpc>
                <a:spcPct val="107000"/>
              </a:lnSpc>
              <a:spcBef>
                <a:spcPts val="0"/>
              </a:spcBef>
            </a:pPr>
            <a:r>
              <a:rPr lang="en-US" kern="100" dirty="0">
                <a:solidFill>
                  <a:srgbClr val="002F6D"/>
                </a:solidFill>
                <a:ea typeface="Calibri" panose="020F0502020204030204" pitchFamily="34" charset="0"/>
                <a:cs typeface="Arial" panose="020B0604020202020204" pitchFamily="34" charset="0"/>
              </a:rPr>
              <a:t>Prohibits loans for undergraduate programs where most graduates earn less than the median high school graduate in their state</a:t>
            </a:r>
          </a:p>
          <a:p>
            <a:pPr>
              <a:lnSpc>
                <a:spcPct val="107000"/>
              </a:lnSpc>
              <a:spcBef>
                <a:spcPts val="0"/>
              </a:spcBef>
            </a:pPr>
            <a:r>
              <a:rPr lang="en-US" kern="100" dirty="0">
                <a:solidFill>
                  <a:srgbClr val="002F6D"/>
                </a:solidFill>
                <a:ea typeface="Calibri" panose="020F0502020204030204" pitchFamily="34" charset="0"/>
                <a:cs typeface="Arial" panose="020B0604020202020204" pitchFamily="34" charset="0"/>
              </a:rPr>
              <a:t>Programs would lose eligibility if they failed this standard in two of three years, but they could appeal the decision</a:t>
            </a:r>
          </a:p>
        </p:txBody>
      </p:sp>
      <p:sp>
        <p:nvSpPr>
          <p:cNvPr id="5" name="TextBox 4">
            <a:extLst>
              <a:ext uri="{FF2B5EF4-FFF2-40B4-BE49-F238E27FC236}">
                <a16:creationId xmlns:a16="http://schemas.microsoft.com/office/drawing/2014/main" id="{90323F58-205A-E050-CD86-2A96E4FF92F4}"/>
              </a:ext>
            </a:extLst>
          </p:cNvPr>
          <p:cNvSpPr txBox="1"/>
          <p:nvPr/>
        </p:nvSpPr>
        <p:spPr>
          <a:xfrm>
            <a:off x="1640632" y="4862550"/>
            <a:ext cx="8612155"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Not included: </a:t>
            </a:r>
            <a:r>
              <a:rPr kumimoji="0" lang="en-US" sz="2800" b="0"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House-passed “risk sharing,” requiring institutions to make payments based on a share of former students’ unrepaid student loans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54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75AC0-5B53-0566-41ED-624079C96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5AB74-F67C-A1DD-7C15-28E27F907148}"/>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D54E92B4-646A-6878-D96F-82F1865B2C66}"/>
              </a:ext>
            </a:extLst>
          </p:cNvPr>
          <p:cNvSpPr>
            <a:spLocks noGrp="1"/>
          </p:cNvSpPr>
          <p:nvPr>
            <p:ph idx="1"/>
          </p:nvPr>
        </p:nvSpPr>
        <p:spPr>
          <a:xfrm>
            <a:off x="681135" y="2113612"/>
            <a:ext cx="11168743" cy="4660411"/>
          </a:xfrm>
        </p:spPr>
        <p:txBody>
          <a:bodyPr>
            <a:normAutofit/>
          </a:bodyPr>
          <a:lstStyle/>
          <a:p>
            <a:pPr marL="0">
              <a:lnSpc>
                <a:spcPct val="107000"/>
              </a:lnSpc>
              <a:spcAft>
                <a:spcPts val="533"/>
              </a:spcAft>
              <a:buNone/>
            </a:pPr>
            <a:r>
              <a:rPr lang="en-US" sz="2400" b="1" kern="100" dirty="0">
                <a:solidFill>
                  <a:srgbClr val="002F6D"/>
                </a:solidFill>
                <a:ea typeface="Calibri" panose="020F0502020204030204" pitchFamily="34" charset="0"/>
                <a:cs typeface="Arial" panose="020B0604020202020204" pitchFamily="34" charset="0"/>
              </a:rPr>
              <a:t>Taxation</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Permanently extends Tax Cuts and Jobs Act of 2017 provisions</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Permanently extends small business tax deduction</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Increases child tax credit to $2,200 per child</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Increases state/local tax deduction to $40,000 through 2028</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No tax on tips or overtime income</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Tax free child savings accounts with $1,000 federal seed money</a:t>
            </a:r>
          </a:p>
        </p:txBody>
      </p:sp>
    </p:spTree>
    <p:extLst>
      <p:ext uri="{BB962C8B-B14F-4D97-AF65-F5344CB8AC3E}">
        <p14:creationId xmlns:p14="http://schemas.microsoft.com/office/powerpoint/2010/main" val="294723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82B46-44EA-87E6-2F5C-8D6CFE01B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583EE-C14A-898E-4CAC-662AE91345B7}"/>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7C85AB53-0936-CBA4-ED95-AE1B84D3F46D}"/>
              </a:ext>
            </a:extLst>
          </p:cNvPr>
          <p:cNvSpPr>
            <a:spLocks noGrp="1"/>
          </p:cNvSpPr>
          <p:nvPr>
            <p:ph idx="1"/>
          </p:nvPr>
        </p:nvSpPr>
        <p:spPr>
          <a:xfrm>
            <a:off x="681135" y="2113612"/>
            <a:ext cx="11168743" cy="4660411"/>
          </a:xfrm>
        </p:spPr>
        <p:txBody>
          <a:bodyPr>
            <a:normAutofit/>
          </a:bodyPr>
          <a:lstStyle/>
          <a:p>
            <a:pPr marL="0">
              <a:lnSpc>
                <a:spcPct val="107000"/>
              </a:lnSpc>
              <a:spcAft>
                <a:spcPts val="533"/>
              </a:spcAft>
              <a:buNone/>
            </a:pPr>
            <a:r>
              <a:rPr lang="en-US" sz="2400" b="1" kern="100" dirty="0">
                <a:solidFill>
                  <a:srgbClr val="002F6D"/>
                </a:solidFill>
                <a:ea typeface="Calibri" panose="020F0502020204030204" pitchFamily="34" charset="0"/>
                <a:cs typeface="Arial" panose="020B0604020202020204" pitchFamily="34" charset="0"/>
              </a:rPr>
              <a:t>Medicaid and SNAP Changes</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Cuts Medicaid funding by $930 billion over 10 years, leaving 12 million people uninsured by 2034, according to CBO</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Requires able-bodied adults 19 to 64, including parents of children aged 14 and older, to work 80 hours a month to receive Medicaid</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Planned Parenthood may not serve patients on Medicaid</a:t>
            </a:r>
          </a:p>
          <a:p>
            <a:pPr marL="457200" indent="-457200">
              <a:lnSpc>
                <a:spcPct val="107000"/>
              </a:lnSpc>
              <a:spcBef>
                <a:spcPts val="1200"/>
              </a:spcBef>
              <a:spcAft>
                <a:spcPts val="533"/>
              </a:spcAft>
            </a:pPr>
            <a:r>
              <a:rPr lang="fr-FR" sz="2400" kern="100" dirty="0" err="1">
                <a:solidFill>
                  <a:srgbClr val="002F6D"/>
                </a:solidFill>
                <a:ea typeface="Calibri" panose="020F0502020204030204" pitchFamily="34" charset="0"/>
                <a:cs typeface="Arial" panose="020B0604020202020204" pitchFamily="34" charset="0"/>
              </a:rPr>
              <a:t>Supplemental</a:t>
            </a:r>
            <a:r>
              <a:rPr lang="fr-FR" sz="2400" kern="100" dirty="0">
                <a:solidFill>
                  <a:srgbClr val="002F6D"/>
                </a:solidFill>
                <a:ea typeface="Calibri" panose="020F0502020204030204" pitchFamily="34" charset="0"/>
                <a:cs typeface="Arial" panose="020B0604020202020204" pitchFamily="34" charset="0"/>
              </a:rPr>
              <a:t> Nutrition Assistance Program (SNAP)</a:t>
            </a:r>
            <a:r>
              <a:rPr lang="en-US" sz="2400" kern="100" dirty="0">
                <a:solidFill>
                  <a:srgbClr val="002F6D"/>
                </a:solidFill>
                <a:ea typeface="Calibri" panose="020F0502020204030204" pitchFamily="34" charset="0"/>
                <a:cs typeface="Arial" panose="020B0604020202020204" pitchFamily="34" charset="0"/>
              </a:rPr>
              <a:t> </a:t>
            </a:r>
            <a:r>
              <a:rPr lang="fr-FR" sz="2400" kern="100" dirty="0" err="1">
                <a:solidFill>
                  <a:srgbClr val="002F6D"/>
                </a:solidFill>
                <a:ea typeface="Calibri" panose="020F0502020204030204" pitchFamily="34" charset="0"/>
                <a:cs typeface="Arial" panose="020B0604020202020204" pitchFamily="34" charset="0"/>
              </a:rPr>
              <a:t>recipients</a:t>
            </a:r>
            <a:r>
              <a:rPr lang="fr-FR" sz="2400" kern="100" dirty="0">
                <a:solidFill>
                  <a:srgbClr val="002F6D"/>
                </a:solidFill>
                <a:ea typeface="Calibri" panose="020F0502020204030204" pitchFamily="34" charset="0"/>
                <a:cs typeface="Arial" panose="020B0604020202020204" pitchFamily="34" charset="0"/>
              </a:rPr>
              <a:t> </a:t>
            </a:r>
            <a:r>
              <a:rPr lang="en-US" sz="2400" kern="100" dirty="0">
                <a:solidFill>
                  <a:srgbClr val="002F6D"/>
                </a:solidFill>
                <a:ea typeface="Calibri" panose="020F0502020204030204" pitchFamily="34" charset="0"/>
                <a:cs typeface="Arial" panose="020B0604020202020204" pitchFamily="34" charset="0"/>
              </a:rPr>
              <a:t>must work until age 64 to qualify – up from age 54 under prior law.  (Excludes parents of children aged 7 years or younger.)</a:t>
            </a:r>
          </a:p>
        </p:txBody>
      </p:sp>
    </p:spTree>
    <p:extLst>
      <p:ext uri="{BB962C8B-B14F-4D97-AF65-F5344CB8AC3E}">
        <p14:creationId xmlns:p14="http://schemas.microsoft.com/office/powerpoint/2010/main" val="399152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18BBA-2B8D-7D17-D9F8-4A2B8F250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1B7CC-FD57-75E0-89D7-9EAE5ED781C4}"/>
              </a:ext>
            </a:extLst>
          </p:cNvPr>
          <p:cNvSpPr>
            <a:spLocks noGrp="1"/>
          </p:cNvSpPr>
          <p:nvPr>
            <p:ph type="title"/>
          </p:nvPr>
        </p:nvSpPr>
        <p:spPr>
          <a:xfrm>
            <a:off x="838200" y="542407"/>
            <a:ext cx="10515600" cy="1325563"/>
          </a:xfrm>
        </p:spPr>
        <p:txBody>
          <a:bodyPr>
            <a:normAutofit/>
          </a:bodyPr>
          <a:lstStyle/>
          <a:p>
            <a:pPr algn="ctr"/>
            <a:r>
              <a:rPr lang="en-US" sz="4000">
                <a:latin typeface="Sans Serif Collection" panose="020B0502040504020204" pitchFamily="34" charset="0"/>
                <a:ea typeface="Sans Serif Collection" panose="020B0502040504020204" pitchFamily="34" charset="0"/>
                <a:cs typeface="Sans Serif Collection" panose="020B0502040504020204" pitchFamily="34" charset="0"/>
              </a:rPr>
              <a:t>Budget Reconciliation Highlights</a:t>
            </a:r>
            <a:endParaRPr lang="en-US" sz="4000">
              <a:latin typeface="+mn-lt"/>
            </a:endParaRPr>
          </a:p>
        </p:txBody>
      </p:sp>
      <p:sp>
        <p:nvSpPr>
          <p:cNvPr id="3" name="Content Placeholder 2">
            <a:extLst>
              <a:ext uri="{FF2B5EF4-FFF2-40B4-BE49-F238E27FC236}">
                <a16:creationId xmlns:a16="http://schemas.microsoft.com/office/drawing/2014/main" id="{35E6633A-5ED3-A239-D071-B22BEA613627}"/>
              </a:ext>
            </a:extLst>
          </p:cNvPr>
          <p:cNvSpPr>
            <a:spLocks noGrp="1"/>
          </p:cNvSpPr>
          <p:nvPr>
            <p:ph idx="1"/>
          </p:nvPr>
        </p:nvSpPr>
        <p:spPr>
          <a:xfrm>
            <a:off x="511628" y="2090753"/>
            <a:ext cx="11168743" cy="4063350"/>
          </a:xfrm>
        </p:spPr>
        <p:txBody>
          <a:bodyPr>
            <a:normAutofit/>
          </a:bodyPr>
          <a:lstStyle/>
          <a:p>
            <a:pPr marL="0">
              <a:lnSpc>
                <a:spcPct val="107000"/>
              </a:lnSpc>
              <a:spcAft>
                <a:spcPts val="533"/>
              </a:spcAft>
              <a:buNone/>
            </a:pPr>
            <a:r>
              <a:rPr lang="en-US" sz="2400" b="1" kern="100" dirty="0">
                <a:solidFill>
                  <a:srgbClr val="002F6D"/>
                </a:solidFill>
                <a:ea typeface="Calibri" panose="020F0502020204030204" pitchFamily="34" charset="0"/>
                <a:cs typeface="Arial" panose="020B0604020202020204" pitchFamily="34" charset="0"/>
              </a:rPr>
              <a:t>Energy and the Environment</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Terminates electric vehicle tax credits as of Sept. 30, 2025</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Eliminates Corporate Average Fuel Economy (CAFE) civil penalties against automakers </a:t>
            </a:r>
          </a:p>
          <a:p>
            <a:pPr marL="457200" indent="-457200">
              <a:lnSpc>
                <a:spcPct val="107000"/>
              </a:lnSpc>
              <a:spcBef>
                <a:spcPts val="1200"/>
              </a:spcBef>
              <a:spcAft>
                <a:spcPts val="533"/>
              </a:spcAft>
            </a:pPr>
            <a:r>
              <a:rPr lang="en-US" sz="2400" kern="100" dirty="0">
                <a:solidFill>
                  <a:srgbClr val="002F6D"/>
                </a:solidFill>
                <a:ea typeface="Calibri" panose="020F0502020204030204" pitchFamily="34" charset="0"/>
                <a:cs typeface="Arial" panose="020B0604020202020204" pitchFamily="34" charset="0"/>
              </a:rPr>
              <a:t>Ends investment and production tax credits for wind and solar projects placed in service after 2027</a:t>
            </a:r>
          </a:p>
          <a:p>
            <a:pPr marL="0">
              <a:lnSpc>
                <a:spcPct val="107000"/>
              </a:lnSpc>
              <a:spcBef>
                <a:spcPts val="1200"/>
              </a:spcBef>
              <a:spcAft>
                <a:spcPts val="533"/>
              </a:spcAft>
              <a:buNone/>
            </a:pPr>
            <a:endParaRPr lang="en-US" sz="4800" b="1" kern="100" dirty="0">
              <a:solidFill>
                <a:srgbClr val="002F6D"/>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54C647-B7C0-1FBA-F7F8-884CBF3E165F}"/>
              </a:ext>
            </a:extLst>
          </p:cNvPr>
          <p:cNvSpPr txBox="1"/>
          <p:nvPr/>
        </p:nvSpPr>
        <p:spPr>
          <a:xfrm>
            <a:off x="2229238" y="5468499"/>
            <a:ext cx="80725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Not included: </a:t>
            </a:r>
            <a:r>
              <a:rPr kumimoji="0" lang="en-US" sz="2400" b="0" i="0" u="none" strike="noStrike" kern="1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House-passed $250 annual electric vehicle fee</a:t>
            </a:r>
          </a:p>
        </p:txBody>
      </p:sp>
    </p:spTree>
    <p:extLst>
      <p:ext uri="{BB962C8B-B14F-4D97-AF65-F5344CB8AC3E}">
        <p14:creationId xmlns:p14="http://schemas.microsoft.com/office/powerpoint/2010/main" val="1854240659"/>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3B8BC096-19BF-CB46-A98D-CA0343544CCA}" vid="{49CB2435-F8EE-1140-9D6B-0D1EAE54CFE6}"/>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B40015BF-92C8-9048-AE56-15781834CEB7}" vid="{BD94B561-7CA9-2F47-ACF4-2E0D5CE47272}"/>
    </a:ext>
  </a:ext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3B8BC096-19BF-CB46-A98D-CA0343544CCA}" vid="{E6E6FDB5-5A5A-524F-BF66-81461B54406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3B8BC096-19BF-CB46-A98D-CA0343544CCA}" vid="{E6E6FDB5-5A5A-524F-BF66-81461B54406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B40015BF-92C8-9048-AE56-15781834CEB7}" vid="{9EEDE141-294E-B142-94C9-1F9CFF6E9DA6}"/>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15198857-20C9-9F40-85FC-7556CC58FBC0}" vid="{396A4A23-B0AF-0E4F-8016-9C1CD7E8C6AC}"/>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3B8BC096-19BF-CB46-A98D-CA0343544CCA}" vid="{E6E6FDB5-5A5A-524F-BF66-81461B544067}"/>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B40015BF-92C8-9048-AE56-15781834CEB7}" vid="{2D6F7DB6-8B01-B840-B6CE-AE7FD31559B2}"/>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B40015BF-92C8-9048-AE56-15781834CEB7}" vid="{BD94B561-7CA9-2F47-ACF4-2E0D5CE47272}"/>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B40015BF-92C8-9048-AE56-15781834CEB7}" vid="{1B99E7FD-61D0-9640-B03D-0DEBA9761E29}"/>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3B8BC096-19BF-CB46-A98D-CA0343544CCA}" vid="{8D486068-DC00-894F-B411-E4CD2BBC032D}"/>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1231</Words>
  <Application>Microsoft Macintosh PowerPoint</Application>
  <PresentationFormat>Widescreen</PresentationFormat>
  <Paragraphs>125</Paragraphs>
  <Slides>20</Slides>
  <Notes>1</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20</vt:i4>
      </vt:variant>
    </vt:vector>
  </HeadingPairs>
  <TitlesOfParts>
    <vt:vector size="36" baseType="lpstr">
      <vt:lpstr>Arial</vt:lpstr>
      <vt:lpstr>Calibri</vt:lpstr>
      <vt:lpstr>Calibri Light</vt:lpstr>
      <vt:lpstr>Sans Serif Collection</vt:lpstr>
      <vt:lpstr>4_Custom Design</vt:lpstr>
      <vt:lpstr>2_Custom Design</vt:lpstr>
      <vt:lpstr>1_Custom Design</vt:lpstr>
      <vt:lpstr>6_Custom Design</vt:lpstr>
      <vt:lpstr>3_Custom Design</vt:lpstr>
      <vt:lpstr>Custom Design</vt:lpstr>
      <vt:lpstr>5_Custom Design</vt:lpstr>
      <vt:lpstr>7_Custom Design</vt:lpstr>
      <vt:lpstr>8_Custom Design</vt:lpstr>
      <vt:lpstr>9_Custom Design</vt:lpstr>
      <vt:lpstr>10_Custom Design</vt:lpstr>
      <vt:lpstr>11_Custom Design</vt:lpstr>
      <vt:lpstr>PowerPoint Presentation</vt:lpstr>
      <vt:lpstr>Budget Reconciliation Update</vt:lpstr>
      <vt:lpstr>Budget Reconciliation Bill Enacted</vt:lpstr>
      <vt:lpstr>Budget Reconciliation Highlights</vt:lpstr>
      <vt:lpstr>Budget Reconciliation Highlights</vt:lpstr>
      <vt:lpstr>Budget Reconciliation Highlights</vt:lpstr>
      <vt:lpstr>Budget Reconciliation Highlights</vt:lpstr>
      <vt:lpstr>Budget Reconciliation Highlights</vt:lpstr>
      <vt:lpstr>Budget Reconciliation Highlights</vt:lpstr>
      <vt:lpstr>Budget Reconciliation Highlights</vt:lpstr>
      <vt:lpstr>Budget Reconciliation Highlights</vt:lpstr>
      <vt:lpstr>Budget Reconciliation Highlights</vt:lpstr>
      <vt:lpstr>Budget Reconciliation Highlights</vt:lpstr>
      <vt:lpstr>   Fiscal Year 2026 Appropriations Status </vt:lpstr>
      <vt:lpstr>FY 2026 Appropriations Status</vt:lpstr>
      <vt:lpstr>FY 2026 Appropriations Status</vt:lpstr>
      <vt:lpstr>   Pending Legislation of Interest </vt:lpstr>
      <vt:lpstr>Pending Legislation of Interest</vt:lpstr>
      <vt:lpstr>Pending Legislation of Interest</vt:lpstr>
      <vt:lpstr>Pending Legislation of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Kristal Padilla</cp:lastModifiedBy>
  <cp:revision>2</cp:revision>
  <cp:lastPrinted>2025-06-17T15:36:09Z</cp:lastPrinted>
  <dcterms:created xsi:type="dcterms:W3CDTF">2024-02-06T23:59:50Z</dcterms:created>
  <dcterms:modified xsi:type="dcterms:W3CDTF">2025-07-09T18:08:06Z</dcterms:modified>
</cp:coreProperties>
</file>